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73" r:id="rId3"/>
    <p:sldId id="274" r:id="rId4"/>
    <p:sldId id="275" r:id="rId5"/>
    <p:sldId id="276" r:id="rId6"/>
    <p:sldId id="278" r:id="rId7"/>
    <p:sldId id="257" r:id="rId8"/>
    <p:sldId id="267" r:id="rId9"/>
    <p:sldId id="288" r:id="rId10"/>
    <p:sldId id="268" r:id="rId11"/>
    <p:sldId id="269" r:id="rId12"/>
    <p:sldId id="270" r:id="rId13"/>
    <p:sldId id="271" r:id="rId14"/>
    <p:sldId id="272" r:id="rId15"/>
    <p:sldId id="259" r:id="rId16"/>
    <p:sldId id="279" r:id="rId17"/>
    <p:sldId id="287" r:id="rId18"/>
    <p:sldId id="277" r:id="rId19"/>
    <p:sldId id="260" r:id="rId20"/>
    <p:sldId id="263" r:id="rId21"/>
    <p:sldId id="280" r:id="rId22"/>
    <p:sldId id="281" r:id="rId23"/>
    <p:sldId id="284" r:id="rId24"/>
    <p:sldId id="282" r:id="rId25"/>
    <p:sldId id="285" r:id="rId26"/>
    <p:sldId id="283" r:id="rId27"/>
    <p:sldId id="293" r:id="rId28"/>
    <p:sldId id="294" r:id="rId29"/>
    <p:sldId id="286" r:id="rId30"/>
    <p:sldId id="289" r:id="rId31"/>
    <p:sldId id="291" r:id="rId32"/>
    <p:sldId id="290" r:id="rId33"/>
    <p:sldId id="292" r:id="rId34"/>
    <p:sldId id="2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5"/>
    <p:restoredTop sz="94705"/>
  </p:normalViewPr>
  <p:slideViewPr>
    <p:cSldViewPr snapToGrid="0" snapToObjects="1">
      <p:cViewPr varScale="1">
        <p:scale>
          <a:sx n="108" d="100"/>
          <a:sy n="108"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7205A-CED2-C949-B0CE-0D50B2A7AFA2}" type="datetimeFigureOut">
              <a:rPr lang="en-US" smtClean="0"/>
              <a:t>7/6/18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1FADF-4758-664D-AAD9-697DA93FEB64}" type="slidenum">
              <a:rPr lang="en-US" smtClean="0"/>
              <a:t>‹#›</a:t>
            </a:fld>
            <a:endParaRPr lang="en-US"/>
          </a:p>
        </p:txBody>
      </p:sp>
    </p:spTree>
    <p:extLst>
      <p:ext uri="{BB962C8B-B14F-4D97-AF65-F5344CB8AC3E}">
        <p14:creationId xmlns:p14="http://schemas.microsoft.com/office/powerpoint/2010/main" val="2103735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6</a:t>
            </a:fld>
            <a:endParaRPr lang="en-US"/>
          </a:p>
        </p:txBody>
      </p:sp>
    </p:spTree>
    <p:extLst>
      <p:ext uri="{BB962C8B-B14F-4D97-AF65-F5344CB8AC3E}">
        <p14:creationId xmlns:p14="http://schemas.microsoft.com/office/powerpoint/2010/main" val="1308238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31</a:t>
            </a:fld>
            <a:endParaRPr lang="en-US"/>
          </a:p>
        </p:txBody>
      </p:sp>
    </p:spTree>
    <p:extLst>
      <p:ext uri="{BB962C8B-B14F-4D97-AF65-F5344CB8AC3E}">
        <p14:creationId xmlns:p14="http://schemas.microsoft.com/office/powerpoint/2010/main" val="160713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32</a:t>
            </a:fld>
            <a:endParaRPr lang="en-US"/>
          </a:p>
        </p:txBody>
      </p:sp>
    </p:spTree>
    <p:extLst>
      <p:ext uri="{BB962C8B-B14F-4D97-AF65-F5344CB8AC3E}">
        <p14:creationId xmlns:p14="http://schemas.microsoft.com/office/powerpoint/2010/main" val="385254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33</a:t>
            </a:fld>
            <a:endParaRPr lang="en-US"/>
          </a:p>
        </p:txBody>
      </p:sp>
    </p:spTree>
    <p:extLst>
      <p:ext uri="{BB962C8B-B14F-4D97-AF65-F5344CB8AC3E}">
        <p14:creationId xmlns:p14="http://schemas.microsoft.com/office/powerpoint/2010/main" val="200891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19</a:t>
            </a:fld>
            <a:endParaRPr lang="en-US"/>
          </a:p>
        </p:txBody>
      </p:sp>
    </p:spTree>
    <p:extLst>
      <p:ext uri="{BB962C8B-B14F-4D97-AF65-F5344CB8AC3E}">
        <p14:creationId xmlns:p14="http://schemas.microsoft.com/office/powerpoint/2010/main" val="213353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24</a:t>
            </a:fld>
            <a:endParaRPr lang="en-US"/>
          </a:p>
        </p:txBody>
      </p:sp>
    </p:spTree>
    <p:extLst>
      <p:ext uri="{BB962C8B-B14F-4D97-AF65-F5344CB8AC3E}">
        <p14:creationId xmlns:p14="http://schemas.microsoft.com/office/powerpoint/2010/main" val="125190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25</a:t>
            </a:fld>
            <a:endParaRPr lang="en-US"/>
          </a:p>
        </p:txBody>
      </p:sp>
    </p:spTree>
    <p:extLst>
      <p:ext uri="{BB962C8B-B14F-4D97-AF65-F5344CB8AC3E}">
        <p14:creationId xmlns:p14="http://schemas.microsoft.com/office/powerpoint/2010/main" val="37474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26</a:t>
            </a:fld>
            <a:endParaRPr lang="en-US"/>
          </a:p>
        </p:txBody>
      </p:sp>
    </p:spTree>
    <p:extLst>
      <p:ext uri="{BB962C8B-B14F-4D97-AF65-F5344CB8AC3E}">
        <p14:creationId xmlns:p14="http://schemas.microsoft.com/office/powerpoint/2010/main" val="22302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27</a:t>
            </a:fld>
            <a:endParaRPr lang="en-US"/>
          </a:p>
        </p:txBody>
      </p:sp>
    </p:spTree>
    <p:extLst>
      <p:ext uri="{BB962C8B-B14F-4D97-AF65-F5344CB8AC3E}">
        <p14:creationId xmlns:p14="http://schemas.microsoft.com/office/powerpoint/2010/main" val="738496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28</a:t>
            </a:fld>
            <a:endParaRPr lang="en-US"/>
          </a:p>
        </p:txBody>
      </p:sp>
    </p:spTree>
    <p:extLst>
      <p:ext uri="{BB962C8B-B14F-4D97-AF65-F5344CB8AC3E}">
        <p14:creationId xmlns:p14="http://schemas.microsoft.com/office/powerpoint/2010/main" val="5631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29</a:t>
            </a:fld>
            <a:endParaRPr lang="en-US"/>
          </a:p>
        </p:txBody>
      </p:sp>
    </p:spTree>
    <p:extLst>
      <p:ext uri="{BB962C8B-B14F-4D97-AF65-F5344CB8AC3E}">
        <p14:creationId xmlns:p14="http://schemas.microsoft.com/office/powerpoint/2010/main" val="1823640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1FADF-4758-664D-AAD9-697DA93FEB64}" type="slidenum">
              <a:rPr lang="en-US" smtClean="0"/>
              <a:t>30</a:t>
            </a:fld>
            <a:endParaRPr lang="en-US"/>
          </a:p>
        </p:txBody>
      </p:sp>
    </p:spTree>
    <p:extLst>
      <p:ext uri="{BB962C8B-B14F-4D97-AF65-F5344CB8AC3E}">
        <p14:creationId xmlns:p14="http://schemas.microsoft.com/office/powerpoint/2010/main" val="75121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B62D5C-D874-8548-B3E5-C99ADE7467BE}" type="datetimeFigureOut">
              <a:rPr lang="en-US" smtClean="0"/>
              <a:t>7/6/18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197745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62D5C-D874-8548-B3E5-C99ADE7467BE}" type="datetimeFigureOut">
              <a:rPr lang="en-US" smtClean="0"/>
              <a:t>7/6/18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1326417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62D5C-D874-8548-B3E5-C99ADE7467BE}" type="datetimeFigureOut">
              <a:rPr lang="en-US" smtClean="0"/>
              <a:t>7/6/18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68846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62D5C-D874-8548-B3E5-C99ADE7467BE}" type="datetimeFigureOut">
              <a:rPr lang="en-US" smtClean="0"/>
              <a:t>7/6/18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1612057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B62D5C-D874-8548-B3E5-C99ADE7467BE}" type="datetimeFigureOut">
              <a:rPr lang="en-US" smtClean="0"/>
              <a:t>7/6/18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1195753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B62D5C-D874-8548-B3E5-C99ADE7467BE}" type="datetimeFigureOut">
              <a:rPr lang="en-US" smtClean="0"/>
              <a:t>7/6/18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884652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B62D5C-D874-8548-B3E5-C99ADE7467BE}" type="datetimeFigureOut">
              <a:rPr lang="en-US" smtClean="0"/>
              <a:t>7/6/18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132052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B62D5C-D874-8548-B3E5-C99ADE7467BE}" type="datetimeFigureOut">
              <a:rPr lang="en-US" smtClean="0"/>
              <a:t>7/6/18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1933010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B62D5C-D874-8548-B3E5-C99ADE7467BE}" type="datetimeFigureOut">
              <a:rPr lang="en-US" smtClean="0"/>
              <a:t>7/6/18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98104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62D5C-D874-8548-B3E5-C99ADE7467BE}" type="datetimeFigureOut">
              <a:rPr lang="en-US" smtClean="0"/>
              <a:t>7/6/18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7177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62D5C-D874-8548-B3E5-C99ADE7467BE}" type="datetimeFigureOut">
              <a:rPr lang="en-US" smtClean="0"/>
              <a:t>7/6/18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3F90C0-B9CE-0042-B229-928E09068A7C}" type="slidenum">
              <a:rPr lang="en-US" smtClean="0"/>
              <a:t>‹#›</a:t>
            </a:fld>
            <a:endParaRPr lang="en-US"/>
          </a:p>
        </p:txBody>
      </p:sp>
    </p:spTree>
    <p:extLst>
      <p:ext uri="{BB962C8B-B14F-4D97-AF65-F5344CB8AC3E}">
        <p14:creationId xmlns:p14="http://schemas.microsoft.com/office/powerpoint/2010/main" val="15497119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62D5C-D874-8548-B3E5-C99ADE7467BE}" type="datetimeFigureOut">
              <a:rPr lang="en-US" smtClean="0"/>
              <a:t>7/6/18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F90C0-B9CE-0042-B229-928E09068A7C}" type="slidenum">
              <a:rPr lang="en-US" smtClean="0"/>
              <a:t>‹#›</a:t>
            </a:fld>
            <a:endParaRPr lang="en-US"/>
          </a:p>
        </p:txBody>
      </p:sp>
    </p:spTree>
    <p:extLst>
      <p:ext uri="{BB962C8B-B14F-4D97-AF65-F5344CB8AC3E}">
        <p14:creationId xmlns:p14="http://schemas.microsoft.com/office/powerpoint/2010/main" val="858114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DFS</a:t>
            </a:r>
            <a:endParaRPr lang="en-US" dirty="0"/>
          </a:p>
        </p:txBody>
      </p:sp>
    </p:spTree>
    <p:extLst>
      <p:ext uri="{BB962C8B-B14F-4D97-AF65-F5344CB8AC3E}">
        <p14:creationId xmlns:p14="http://schemas.microsoft.com/office/powerpoint/2010/main" val="709769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78" y="106878"/>
            <a:ext cx="10000013" cy="360652"/>
          </a:xfrm>
        </p:spPr>
        <p:txBody>
          <a:bodyPr>
            <a:noAutofit/>
          </a:bodyPr>
          <a:lstStyle/>
          <a:p>
            <a:r>
              <a:rPr lang="en-US" sz="2400" b="1" dirty="0" smtClean="0"/>
              <a:t>Combination Sum Series</a:t>
            </a:r>
            <a:endParaRPr lang="en-US" sz="2400" b="1" dirty="0"/>
          </a:p>
        </p:txBody>
      </p:sp>
      <p:sp>
        <p:nvSpPr>
          <p:cNvPr id="4" name="Rectangle 3"/>
          <p:cNvSpPr/>
          <p:nvPr/>
        </p:nvSpPr>
        <p:spPr>
          <a:xfrm>
            <a:off x="106878" y="467530"/>
            <a:ext cx="6329548" cy="6463308"/>
          </a:xfrm>
          <a:prstGeom prst="rect">
            <a:avLst/>
          </a:prstGeom>
          <a:ln>
            <a:noFill/>
          </a:ln>
        </p:spPr>
        <p:txBody>
          <a:bodyPr wrap="square">
            <a:spAutoFit/>
          </a:bodyPr>
          <a:lstStyle/>
          <a:p>
            <a:r>
              <a:rPr lang="en-US" dirty="0"/>
              <a:t>Given a set of candidate numbers (C) (without duplicates) and a target number (T), find all unique combinations in C where the candidate numbers sums to T</a:t>
            </a:r>
            <a:r>
              <a:rPr lang="en-US" dirty="0" smtClean="0"/>
              <a:t>. The </a:t>
            </a:r>
            <a:r>
              <a:rPr lang="en-US" dirty="0"/>
              <a:t>same repeated number may be chosen from C </a:t>
            </a:r>
            <a:r>
              <a:rPr lang="en-US" dirty="0">
                <a:solidFill>
                  <a:srgbClr val="FF0000"/>
                </a:solidFill>
              </a:rPr>
              <a:t>unlimited number of times</a:t>
            </a:r>
            <a:r>
              <a:rPr lang="en-US" dirty="0" smtClean="0"/>
              <a:t>. </a:t>
            </a:r>
          </a:p>
          <a:p>
            <a:r>
              <a:rPr lang="en-US" dirty="0" smtClean="0"/>
              <a:t>The </a:t>
            </a:r>
            <a:r>
              <a:rPr lang="en-US" dirty="0"/>
              <a:t>solution set must not contain duplicate combinations</a:t>
            </a:r>
            <a:r>
              <a:rPr lang="en-US" dirty="0" smtClean="0"/>
              <a:t>. For </a:t>
            </a:r>
            <a:r>
              <a:rPr lang="en-US" dirty="0"/>
              <a:t>example, given candidate set [2, 3, 6, 7] and target 7, A solution set is: [  [7],  [2, 2, 3</a:t>
            </a:r>
            <a:r>
              <a:rPr lang="en-US" dirty="0" smtClean="0"/>
              <a:t>]]</a:t>
            </a:r>
            <a:endParaRPr lang="en-US" dirty="0"/>
          </a:p>
          <a:p>
            <a:r>
              <a:rPr lang="en-US" dirty="0" smtClean="0">
                <a:solidFill>
                  <a:schemeClr val="accent1">
                    <a:lumMod val="75000"/>
                  </a:schemeClr>
                </a:solidFill>
              </a:rPr>
              <a:t>If it is unlimited for each one to use, next </a:t>
            </a:r>
            <a:r>
              <a:rPr lang="en-US" dirty="0" err="1" smtClean="0">
                <a:solidFill>
                  <a:schemeClr val="accent1">
                    <a:lumMod val="75000"/>
                  </a:schemeClr>
                </a:solidFill>
              </a:rPr>
              <a:t>dfs</a:t>
            </a:r>
            <a:r>
              <a:rPr lang="en-US" dirty="0" smtClean="0">
                <a:solidFill>
                  <a:schemeClr val="accent1">
                    <a:lumMod val="75000"/>
                  </a:schemeClr>
                </a:solidFill>
              </a:rPr>
              <a:t> should start from I not i+1</a:t>
            </a:r>
          </a:p>
          <a:p>
            <a:r>
              <a:rPr lang="en-US" dirty="0" smtClean="0"/>
              <a:t>                                                                         2                 3            6      </a:t>
            </a:r>
            <a:r>
              <a:rPr lang="en-US" b="1" dirty="0" smtClean="0">
                <a:solidFill>
                  <a:srgbClr val="FF0000"/>
                </a:solidFill>
              </a:rPr>
              <a:t>7</a:t>
            </a:r>
            <a:endParaRPr lang="en-US" b="1" dirty="0">
              <a:solidFill>
                <a:srgbClr val="FF0000"/>
              </a:solidFill>
            </a:endParaRPr>
          </a:p>
          <a:p>
            <a:r>
              <a:rPr lang="en-US" dirty="0" err="1"/>
              <a:t>dfs</a:t>
            </a:r>
            <a:r>
              <a:rPr lang="en-US" dirty="0"/>
              <a:t>(index, n, </a:t>
            </a:r>
            <a:r>
              <a:rPr lang="en-US" dirty="0" err="1" smtClean="0"/>
              <a:t>arr</a:t>
            </a:r>
            <a:r>
              <a:rPr lang="en-US" dirty="0" smtClean="0"/>
              <a:t>, sum) {                      /      |  |   \       /     \         |</a:t>
            </a:r>
            <a:endParaRPr lang="en-US" dirty="0"/>
          </a:p>
          <a:p>
            <a:r>
              <a:rPr lang="mr-IN" dirty="0"/>
              <a:t> </a:t>
            </a:r>
            <a:r>
              <a:rPr lang="en-US" dirty="0" smtClean="0"/>
              <a:t>    </a:t>
            </a:r>
            <a:r>
              <a:rPr lang="mr-IN" dirty="0" err="1" smtClean="0"/>
              <a:t>if</a:t>
            </a:r>
            <a:r>
              <a:rPr lang="mr-IN" dirty="0" smtClean="0"/>
              <a:t>(</a:t>
            </a:r>
            <a:r>
              <a:rPr lang="mr-IN" dirty="0" err="1" smtClean="0"/>
              <a:t>sum</a:t>
            </a:r>
            <a:r>
              <a:rPr lang="mr-IN" dirty="0" smtClean="0"/>
              <a:t> </a:t>
            </a:r>
            <a:r>
              <a:rPr lang="mr-IN" dirty="0"/>
              <a:t>=== </a:t>
            </a:r>
            <a:r>
              <a:rPr lang="mr-IN" dirty="0" err="1"/>
              <a:t>target</a:t>
            </a:r>
            <a:r>
              <a:rPr lang="mr-IN" dirty="0"/>
              <a:t>)  {        </a:t>
            </a:r>
            <a:r>
              <a:rPr lang="en-US" dirty="0" smtClean="0"/>
              <a:t>          2        3   6   7    6      7        7</a:t>
            </a:r>
          </a:p>
          <a:p>
            <a:r>
              <a:rPr lang="en-US" dirty="0"/>
              <a:t> </a:t>
            </a:r>
            <a:r>
              <a:rPr lang="en-US" dirty="0" smtClean="0"/>
              <a:t>        </a:t>
            </a:r>
            <a:r>
              <a:rPr lang="mr-IN" dirty="0" err="1" smtClean="0"/>
              <a:t>res.push</a:t>
            </a:r>
            <a:r>
              <a:rPr lang="mr-IN" dirty="0" smtClean="0"/>
              <a:t>(</a:t>
            </a:r>
            <a:r>
              <a:rPr lang="en-US" dirty="0" err="1" smtClean="0"/>
              <a:t>arr</a:t>
            </a:r>
            <a:r>
              <a:rPr lang="mr-IN" dirty="0" smtClean="0"/>
              <a:t>.</a:t>
            </a:r>
            <a:r>
              <a:rPr lang="mr-IN" dirty="0" err="1" smtClean="0"/>
              <a:t>slice</a:t>
            </a:r>
            <a:r>
              <a:rPr lang="mr-IN" dirty="0" smtClean="0"/>
              <a:t>(0</a:t>
            </a:r>
            <a:r>
              <a:rPr lang="mr-IN" dirty="0"/>
              <a:t>));      </a:t>
            </a:r>
            <a:r>
              <a:rPr lang="en-US" dirty="0" smtClean="0"/>
              <a:t> /  | |  \</a:t>
            </a:r>
            <a:r>
              <a:rPr lang="mr-IN" dirty="0" smtClean="0"/>
              <a:t>   </a:t>
            </a:r>
            <a:r>
              <a:rPr lang="en-US" dirty="0" smtClean="0"/>
              <a:t>| \ \ </a:t>
            </a:r>
          </a:p>
          <a:p>
            <a:r>
              <a:rPr lang="en-US" dirty="0"/>
              <a:t> </a:t>
            </a:r>
            <a:r>
              <a:rPr lang="en-US" dirty="0" smtClean="0"/>
              <a:t>        </a:t>
            </a:r>
            <a:r>
              <a:rPr lang="mr-IN" dirty="0" err="1" smtClean="0"/>
              <a:t>return</a:t>
            </a:r>
            <a:r>
              <a:rPr lang="mr-IN" dirty="0"/>
              <a:t>;    </a:t>
            </a:r>
            <a:r>
              <a:rPr lang="en-US" dirty="0" smtClean="0"/>
              <a:t>                           2   </a:t>
            </a:r>
            <a:r>
              <a:rPr lang="en-US" b="1" dirty="0" smtClean="0">
                <a:solidFill>
                  <a:srgbClr val="FF0000"/>
                </a:solidFill>
              </a:rPr>
              <a:t>3</a:t>
            </a:r>
            <a:r>
              <a:rPr lang="en-US" dirty="0" smtClean="0"/>
              <a:t>  6  7  3  6 7  </a:t>
            </a:r>
          </a:p>
          <a:p>
            <a:r>
              <a:rPr lang="en-US" dirty="0"/>
              <a:t> </a:t>
            </a:r>
            <a:r>
              <a:rPr lang="en-US" dirty="0" smtClean="0"/>
              <a:t>   </a:t>
            </a:r>
            <a:r>
              <a:rPr lang="mr-IN" dirty="0" smtClean="0"/>
              <a:t>}    </a:t>
            </a:r>
            <a:r>
              <a:rPr lang="en-US" dirty="0" smtClean="0"/>
              <a:t>                                         /||\</a:t>
            </a:r>
          </a:p>
          <a:p>
            <a:r>
              <a:rPr lang="en-US" dirty="0"/>
              <a:t> </a:t>
            </a:r>
            <a:r>
              <a:rPr lang="en-US" dirty="0" smtClean="0"/>
              <a:t>   </a:t>
            </a:r>
            <a:r>
              <a:rPr lang="mr-IN" dirty="0" err="1" smtClean="0"/>
              <a:t>if</a:t>
            </a:r>
            <a:r>
              <a:rPr lang="mr-IN" dirty="0" smtClean="0"/>
              <a:t>(</a:t>
            </a:r>
            <a:r>
              <a:rPr lang="mr-IN" dirty="0" err="1" smtClean="0"/>
              <a:t>sum</a:t>
            </a:r>
            <a:r>
              <a:rPr lang="mr-IN" dirty="0" smtClean="0"/>
              <a:t> </a:t>
            </a:r>
            <a:r>
              <a:rPr lang="mr-IN" dirty="0"/>
              <a:t>&gt; </a:t>
            </a:r>
            <a:r>
              <a:rPr lang="mr-IN" dirty="0" err="1"/>
              <a:t>target</a:t>
            </a:r>
            <a:r>
              <a:rPr lang="mr-IN" dirty="0"/>
              <a:t>)  </a:t>
            </a:r>
            <a:r>
              <a:rPr lang="mr-IN" dirty="0" err="1"/>
              <a:t>return</a:t>
            </a:r>
            <a:r>
              <a:rPr lang="mr-IN" dirty="0"/>
              <a:t>;    </a:t>
            </a:r>
            <a:r>
              <a:rPr lang="en-US" dirty="0" smtClean="0"/>
              <a:t>2367</a:t>
            </a:r>
          </a:p>
          <a:p>
            <a:r>
              <a:rPr lang="en-US" b="1" dirty="0"/>
              <a:t> </a:t>
            </a:r>
            <a:r>
              <a:rPr lang="en-US" b="1" dirty="0" smtClean="0"/>
              <a:t>   </a:t>
            </a:r>
            <a:r>
              <a:rPr lang="mr-IN" b="1" dirty="0" err="1" smtClean="0">
                <a:solidFill>
                  <a:schemeClr val="accent1">
                    <a:lumMod val="75000"/>
                  </a:schemeClr>
                </a:solidFill>
              </a:rPr>
              <a:t>for</a:t>
            </a:r>
            <a:r>
              <a:rPr lang="mr-IN" b="1" dirty="0" smtClean="0">
                <a:solidFill>
                  <a:schemeClr val="accent1">
                    <a:lumMod val="75000"/>
                  </a:schemeClr>
                </a:solidFill>
              </a:rPr>
              <a:t>(</a:t>
            </a:r>
            <a:r>
              <a:rPr lang="mr-IN" b="1" dirty="0" err="1" smtClean="0">
                <a:solidFill>
                  <a:schemeClr val="accent1">
                    <a:lumMod val="75000"/>
                  </a:schemeClr>
                </a:solidFill>
              </a:rPr>
              <a:t>var</a:t>
            </a:r>
            <a:r>
              <a:rPr lang="mr-IN" b="1" dirty="0" smtClean="0">
                <a:solidFill>
                  <a:schemeClr val="accent1">
                    <a:lumMod val="75000"/>
                  </a:schemeClr>
                </a:solidFill>
              </a:rPr>
              <a:t> </a:t>
            </a:r>
            <a:r>
              <a:rPr lang="mr-IN" b="1" dirty="0" err="1" smtClean="0">
                <a:solidFill>
                  <a:srgbClr val="FF0000"/>
                </a:solidFill>
              </a:rPr>
              <a:t>i</a:t>
            </a:r>
            <a:r>
              <a:rPr lang="mr-IN" b="1" dirty="0" smtClean="0">
                <a:solidFill>
                  <a:srgbClr val="FF0000"/>
                </a:solidFill>
              </a:rPr>
              <a:t>=</a:t>
            </a:r>
            <a:r>
              <a:rPr lang="en-US" b="1" dirty="0" smtClean="0">
                <a:solidFill>
                  <a:srgbClr val="FF0000"/>
                </a:solidFill>
              </a:rPr>
              <a:t>index</a:t>
            </a:r>
            <a:r>
              <a:rPr lang="mr-IN" b="1" dirty="0" smtClean="0">
                <a:solidFill>
                  <a:schemeClr val="accent1">
                    <a:lumMod val="75000"/>
                  </a:schemeClr>
                </a:solidFill>
              </a:rPr>
              <a:t>; </a:t>
            </a:r>
            <a:r>
              <a:rPr lang="mr-IN" b="1" dirty="0" err="1" smtClean="0">
                <a:solidFill>
                  <a:schemeClr val="accent1">
                    <a:lumMod val="75000"/>
                  </a:schemeClr>
                </a:solidFill>
              </a:rPr>
              <a:t>i</a:t>
            </a:r>
            <a:r>
              <a:rPr lang="mr-IN" b="1" dirty="0" smtClean="0">
                <a:solidFill>
                  <a:schemeClr val="accent1">
                    <a:lumMod val="75000"/>
                  </a:schemeClr>
                </a:solidFill>
              </a:rPr>
              <a:t>&lt;</a:t>
            </a:r>
            <a:r>
              <a:rPr lang="en-US" b="1" dirty="0" smtClean="0">
                <a:solidFill>
                  <a:schemeClr val="accent1">
                    <a:lumMod val="75000"/>
                  </a:schemeClr>
                </a:solidFill>
              </a:rPr>
              <a:t>n</a:t>
            </a:r>
            <a:r>
              <a:rPr lang="mr-IN" b="1" dirty="0" smtClean="0">
                <a:solidFill>
                  <a:schemeClr val="accent1">
                    <a:lumMod val="75000"/>
                  </a:schemeClr>
                </a:solidFill>
              </a:rPr>
              <a:t>; </a:t>
            </a:r>
            <a:r>
              <a:rPr lang="mr-IN" b="1" dirty="0" err="1">
                <a:solidFill>
                  <a:schemeClr val="accent1">
                    <a:lumMod val="75000"/>
                  </a:schemeClr>
                </a:solidFill>
              </a:rPr>
              <a:t>i</a:t>
            </a:r>
            <a:r>
              <a:rPr lang="mr-IN" b="1" dirty="0">
                <a:solidFill>
                  <a:schemeClr val="accent1">
                    <a:lumMod val="75000"/>
                  </a:schemeClr>
                </a:solidFill>
              </a:rPr>
              <a:t>++) {        </a:t>
            </a:r>
            <a:endParaRPr lang="en-US" b="1" dirty="0" smtClean="0">
              <a:solidFill>
                <a:schemeClr val="accent1">
                  <a:lumMod val="75000"/>
                </a:schemeClr>
              </a:solidFill>
            </a:endParaRPr>
          </a:p>
          <a:p>
            <a:r>
              <a:rPr lang="en-US" b="1" dirty="0">
                <a:solidFill>
                  <a:schemeClr val="accent1">
                    <a:lumMod val="75000"/>
                  </a:schemeClr>
                </a:solidFill>
              </a:rPr>
              <a:t> </a:t>
            </a:r>
            <a:r>
              <a:rPr lang="en-US" b="1" dirty="0" smtClean="0">
                <a:solidFill>
                  <a:schemeClr val="accent1">
                    <a:lumMod val="75000"/>
                  </a:schemeClr>
                </a:solidFill>
              </a:rPr>
              <a:t>         </a:t>
            </a:r>
            <a:r>
              <a:rPr lang="en-US" b="1" dirty="0" err="1" smtClean="0">
                <a:solidFill>
                  <a:schemeClr val="accent1">
                    <a:lumMod val="75000"/>
                  </a:schemeClr>
                </a:solidFill>
              </a:rPr>
              <a:t>arr</a:t>
            </a:r>
            <a:r>
              <a:rPr lang="mr-IN" b="1" dirty="0" smtClean="0">
                <a:solidFill>
                  <a:schemeClr val="accent1">
                    <a:lumMod val="75000"/>
                  </a:schemeClr>
                </a:solidFill>
              </a:rPr>
              <a:t>.</a:t>
            </a:r>
            <a:r>
              <a:rPr lang="mr-IN" b="1" dirty="0" err="1" smtClean="0">
                <a:solidFill>
                  <a:schemeClr val="accent1">
                    <a:lumMod val="75000"/>
                  </a:schemeClr>
                </a:solidFill>
              </a:rPr>
              <a:t>push</a:t>
            </a:r>
            <a:r>
              <a:rPr lang="mr-IN" b="1" dirty="0" smtClean="0">
                <a:solidFill>
                  <a:schemeClr val="accent1">
                    <a:lumMod val="75000"/>
                  </a:schemeClr>
                </a:solidFill>
              </a:rPr>
              <a:t>(</a:t>
            </a:r>
            <a:r>
              <a:rPr lang="mr-IN" b="1" dirty="0" err="1" smtClean="0">
                <a:solidFill>
                  <a:schemeClr val="accent1">
                    <a:lumMod val="75000"/>
                  </a:schemeClr>
                </a:solidFill>
              </a:rPr>
              <a:t>nums</a:t>
            </a:r>
            <a:r>
              <a:rPr lang="mr-IN" b="1" dirty="0" smtClean="0">
                <a:solidFill>
                  <a:schemeClr val="accent1">
                    <a:lumMod val="75000"/>
                  </a:schemeClr>
                </a:solidFill>
              </a:rPr>
              <a:t>[</a:t>
            </a:r>
            <a:r>
              <a:rPr lang="mr-IN" b="1" dirty="0" err="1" smtClean="0">
                <a:solidFill>
                  <a:schemeClr val="accent1">
                    <a:lumMod val="75000"/>
                  </a:schemeClr>
                </a:solidFill>
              </a:rPr>
              <a:t>i</a:t>
            </a:r>
            <a:r>
              <a:rPr lang="mr-IN" b="1" dirty="0">
                <a:solidFill>
                  <a:schemeClr val="accent1">
                    <a:lumMod val="75000"/>
                  </a:schemeClr>
                </a:solidFill>
              </a:rPr>
              <a:t>]);        </a:t>
            </a:r>
            <a:endParaRPr lang="en-US" b="1" dirty="0" smtClean="0">
              <a:solidFill>
                <a:schemeClr val="accent1">
                  <a:lumMod val="75000"/>
                </a:schemeClr>
              </a:solidFill>
            </a:endParaRPr>
          </a:p>
          <a:p>
            <a:r>
              <a:rPr lang="en-US" b="1" dirty="0">
                <a:solidFill>
                  <a:schemeClr val="accent1">
                    <a:lumMod val="75000"/>
                  </a:schemeClr>
                </a:solidFill>
              </a:rPr>
              <a:t> </a:t>
            </a:r>
            <a:r>
              <a:rPr lang="en-US" b="1" dirty="0" smtClean="0">
                <a:solidFill>
                  <a:schemeClr val="accent1">
                    <a:lumMod val="75000"/>
                  </a:schemeClr>
                </a:solidFill>
              </a:rPr>
              <a:t>         </a:t>
            </a:r>
            <a:r>
              <a:rPr lang="mr-IN" b="1" dirty="0" err="1" smtClean="0">
                <a:solidFill>
                  <a:schemeClr val="accent1">
                    <a:lumMod val="75000"/>
                  </a:schemeClr>
                </a:solidFill>
              </a:rPr>
              <a:t>dfs</a:t>
            </a:r>
            <a:r>
              <a:rPr lang="mr-IN" b="1" dirty="0" smtClean="0">
                <a:solidFill>
                  <a:schemeClr val="accent1">
                    <a:lumMod val="75000"/>
                  </a:schemeClr>
                </a:solidFill>
              </a:rPr>
              <a:t>(</a:t>
            </a:r>
            <a:r>
              <a:rPr lang="mr-IN" b="1" dirty="0" err="1" smtClean="0">
                <a:solidFill>
                  <a:srgbClr val="FF0000"/>
                </a:solidFill>
              </a:rPr>
              <a:t>i</a:t>
            </a:r>
            <a:r>
              <a:rPr lang="mr-IN" b="1" dirty="0" smtClean="0">
                <a:solidFill>
                  <a:schemeClr val="accent1">
                    <a:lumMod val="75000"/>
                  </a:schemeClr>
                </a:solidFill>
              </a:rPr>
              <a:t>, </a:t>
            </a:r>
            <a:r>
              <a:rPr lang="en-US" b="1" dirty="0" smtClean="0">
                <a:solidFill>
                  <a:schemeClr val="accent1">
                    <a:lumMod val="75000"/>
                  </a:schemeClr>
                </a:solidFill>
              </a:rPr>
              <a:t>n</a:t>
            </a:r>
            <a:r>
              <a:rPr lang="mr-IN" b="1" dirty="0" smtClean="0">
                <a:solidFill>
                  <a:schemeClr val="accent1">
                    <a:lumMod val="75000"/>
                  </a:schemeClr>
                </a:solidFill>
              </a:rPr>
              <a:t>, </a:t>
            </a:r>
            <a:r>
              <a:rPr lang="en-US" b="1" dirty="0" err="1" smtClean="0">
                <a:solidFill>
                  <a:schemeClr val="accent1">
                    <a:lumMod val="75000"/>
                  </a:schemeClr>
                </a:solidFill>
              </a:rPr>
              <a:t>arr</a:t>
            </a:r>
            <a:r>
              <a:rPr lang="en-US" b="1" dirty="0" smtClean="0">
                <a:solidFill>
                  <a:schemeClr val="accent1">
                    <a:lumMod val="75000"/>
                  </a:schemeClr>
                </a:solidFill>
              </a:rPr>
              <a:t>, </a:t>
            </a:r>
            <a:r>
              <a:rPr lang="mr-IN" b="1" dirty="0" err="1" smtClean="0">
                <a:solidFill>
                  <a:schemeClr val="accent1">
                    <a:lumMod val="75000"/>
                  </a:schemeClr>
                </a:solidFill>
              </a:rPr>
              <a:t>sum+nums</a:t>
            </a:r>
            <a:r>
              <a:rPr lang="mr-IN" b="1" dirty="0" smtClean="0">
                <a:solidFill>
                  <a:schemeClr val="accent1">
                    <a:lumMod val="75000"/>
                  </a:schemeClr>
                </a:solidFill>
              </a:rPr>
              <a:t>[</a:t>
            </a:r>
            <a:r>
              <a:rPr lang="mr-IN" b="1" dirty="0" err="1" smtClean="0">
                <a:solidFill>
                  <a:schemeClr val="accent1">
                    <a:lumMod val="75000"/>
                  </a:schemeClr>
                </a:solidFill>
              </a:rPr>
              <a:t>i</a:t>
            </a:r>
            <a:r>
              <a:rPr lang="mr-IN" b="1" dirty="0">
                <a:solidFill>
                  <a:schemeClr val="accent1">
                    <a:lumMod val="75000"/>
                  </a:schemeClr>
                </a:solidFill>
              </a:rPr>
              <a:t>]</a:t>
            </a:r>
            <a:r>
              <a:rPr lang="mr-IN" b="1" dirty="0" smtClean="0">
                <a:solidFill>
                  <a:schemeClr val="accent1">
                    <a:lumMod val="75000"/>
                  </a:schemeClr>
                </a:solidFill>
              </a:rPr>
              <a:t>);       </a:t>
            </a:r>
            <a:endParaRPr lang="en-US" b="1" dirty="0" smtClean="0">
              <a:solidFill>
                <a:schemeClr val="accent1">
                  <a:lumMod val="75000"/>
                </a:schemeClr>
              </a:solidFill>
            </a:endParaRPr>
          </a:p>
          <a:p>
            <a:r>
              <a:rPr lang="en-US" b="1" dirty="0">
                <a:solidFill>
                  <a:schemeClr val="accent1">
                    <a:lumMod val="75000"/>
                  </a:schemeClr>
                </a:solidFill>
              </a:rPr>
              <a:t> </a:t>
            </a:r>
            <a:r>
              <a:rPr lang="en-US" b="1" dirty="0" smtClean="0">
                <a:solidFill>
                  <a:schemeClr val="accent1">
                    <a:lumMod val="75000"/>
                  </a:schemeClr>
                </a:solidFill>
              </a:rPr>
              <a:t>         </a:t>
            </a:r>
            <a:r>
              <a:rPr lang="en-US" b="1" dirty="0" err="1" smtClean="0">
                <a:solidFill>
                  <a:schemeClr val="accent1">
                    <a:lumMod val="75000"/>
                  </a:schemeClr>
                </a:solidFill>
              </a:rPr>
              <a:t>arr</a:t>
            </a:r>
            <a:r>
              <a:rPr lang="mr-IN" b="1" dirty="0" smtClean="0">
                <a:solidFill>
                  <a:schemeClr val="accent1">
                    <a:lumMod val="75000"/>
                  </a:schemeClr>
                </a:solidFill>
              </a:rPr>
              <a:t>.</a:t>
            </a:r>
            <a:r>
              <a:rPr lang="mr-IN" b="1" dirty="0" err="1" smtClean="0">
                <a:solidFill>
                  <a:schemeClr val="accent1">
                    <a:lumMod val="75000"/>
                  </a:schemeClr>
                </a:solidFill>
              </a:rPr>
              <a:t>pop</a:t>
            </a:r>
            <a:r>
              <a:rPr lang="mr-IN" b="1" dirty="0">
                <a:solidFill>
                  <a:schemeClr val="accent1">
                    <a:lumMod val="75000"/>
                  </a:schemeClr>
                </a:solidFill>
              </a:rPr>
              <a:t>();    </a:t>
            </a:r>
            <a:endParaRPr lang="en-US" b="1" dirty="0" smtClean="0">
              <a:solidFill>
                <a:schemeClr val="accent1">
                  <a:lumMod val="75000"/>
                </a:schemeClr>
              </a:solidFill>
            </a:endParaRPr>
          </a:p>
          <a:p>
            <a:r>
              <a:rPr lang="en-US" b="1" dirty="0" smtClean="0">
                <a:solidFill>
                  <a:schemeClr val="accent1">
                    <a:lumMod val="75000"/>
                  </a:schemeClr>
                </a:solidFill>
              </a:rPr>
              <a:t>   </a:t>
            </a:r>
            <a:r>
              <a:rPr lang="mr-IN" b="1" dirty="0" smtClean="0">
                <a:solidFill>
                  <a:schemeClr val="accent1">
                    <a:lumMod val="75000"/>
                  </a:schemeClr>
                </a:solidFill>
              </a:rPr>
              <a:t>}</a:t>
            </a:r>
            <a:endParaRPr lang="en-US" b="1" dirty="0" smtClean="0">
              <a:solidFill>
                <a:schemeClr val="accent1">
                  <a:lumMod val="75000"/>
                </a:schemeClr>
              </a:solidFill>
            </a:endParaRPr>
          </a:p>
          <a:p>
            <a:r>
              <a:rPr lang="en-US" dirty="0" smtClean="0"/>
              <a:t>}</a:t>
            </a:r>
            <a:endParaRPr lang="en-US" dirty="0"/>
          </a:p>
          <a:p>
            <a:endParaRPr lang="en-US" dirty="0"/>
          </a:p>
        </p:txBody>
      </p:sp>
      <p:cxnSp>
        <p:nvCxnSpPr>
          <p:cNvPr id="8" name="Straight Connector 7"/>
          <p:cNvCxnSpPr/>
          <p:nvPr/>
        </p:nvCxnSpPr>
        <p:spPr>
          <a:xfrm>
            <a:off x="5661624" y="3568556"/>
            <a:ext cx="296883" cy="13062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5123338" y="3616057"/>
            <a:ext cx="296883" cy="13062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4383724" y="3598224"/>
            <a:ext cx="296883" cy="13062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a:xfrm flipV="1">
            <a:off x="4218585" y="3610099"/>
            <a:ext cx="80283" cy="237506"/>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4646715" y="3610099"/>
            <a:ext cx="296883" cy="13062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flipV="1">
            <a:off x="3498336" y="4215740"/>
            <a:ext cx="885388" cy="1585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flipV="1">
            <a:off x="2828958" y="4746213"/>
            <a:ext cx="885388" cy="1585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Rectangle 17"/>
          <p:cNvSpPr/>
          <p:nvPr/>
        </p:nvSpPr>
        <p:spPr>
          <a:xfrm>
            <a:off x="6521282" y="1629283"/>
            <a:ext cx="6096000" cy="5724644"/>
          </a:xfrm>
          <a:prstGeom prst="rect">
            <a:avLst/>
          </a:prstGeom>
        </p:spPr>
        <p:txBody>
          <a:bodyPr>
            <a:spAutoFit/>
          </a:bodyPr>
          <a:lstStyle/>
          <a:p>
            <a:r>
              <a:rPr lang="en-US" dirty="0"/>
              <a:t> </a:t>
            </a:r>
            <a:r>
              <a:rPr lang="en-US" dirty="0" smtClean="0"/>
              <a:t>          </a:t>
            </a:r>
            <a:r>
              <a:rPr lang="en-US" sz="1600" dirty="0" smtClean="0"/>
              <a:t>[</a:t>
            </a:r>
            <a:r>
              <a:rPr lang="en-US" sz="1600" dirty="0"/>
              <a:t>2,5,2,1,2] -&gt; [1,2,2,2,5]         </a:t>
            </a:r>
            <a:r>
              <a:rPr lang="en-US" sz="1600" dirty="0" smtClean="0"/>
              <a:t>  </a:t>
            </a:r>
          </a:p>
          <a:p>
            <a:r>
              <a:rPr lang="en-US" sz="1600" dirty="0"/>
              <a:t> </a:t>
            </a:r>
            <a:r>
              <a:rPr lang="en-US" sz="1600" dirty="0" smtClean="0"/>
              <a:t>                     1              2   </a:t>
            </a:r>
            <a:r>
              <a:rPr lang="en-US" sz="1600" dirty="0">
                <a:solidFill>
                  <a:schemeClr val="bg2">
                    <a:lumMod val="75000"/>
                  </a:schemeClr>
                </a:solidFill>
              </a:rPr>
              <a:t>2   2   </a:t>
            </a:r>
            <a:r>
              <a:rPr lang="en-US" sz="1600" b="1" dirty="0">
                <a:solidFill>
                  <a:srgbClr val="FF0000"/>
                </a:solidFill>
              </a:rPr>
              <a:t>5</a:t>
            </a:r>
            <a:r>
              <a:rPr lang="en-US" sz="1600" dirty="0"/>
              <a:t>      </a:t>
            </a:r>
            <a:r>
              <a:rPr lang="en-US" sz="1600" dirty="0" smtClean="0"/>
              <a:t>   </a:t>
            </a:r>
          </a:p>
          <a:p>
            <a:r>
              <a:rPr lang="en-US" sz="1600" dirty="0"/>
              <a:t> </a:t>
            </a:r>
            <a:r>
              <a:rPr lang="en-US" sz="1600" dirty="0" smtClean="0"/>
              <a:t>                 / </a:t>
            </a:r>
            <a:r>
              <a:rPr lang="en-US" sz="1600" dirty="0"/>
              <a:t>| | \       / | \               </a:t>
            </a:r>
            <a:endParaRPr lang="en-US" sz="1600" dirty="0" smtClean="0"/>
          </a:p>
          <a:p>
            <a:r>
              <a:rPr lang="en-US" sz="1600" dirty="0"/>
              <a:t> </a:t>
            </a:r>
            <a:r>
              <a:rPr lang="en-US" sz="1600" dirty="0" smtClean="0"/>
              <a:t>               2  </a:t>
            </a:r>
            <a:r>
              <a:rPr lang="en-US" sz="1600" dirty="0">
                <a:solidFill>
                  <a:schemeClr val="bg2">
                    <a:lumMod val="75000"/>
                  </a:schemeClr>
                </a:solidFill>
              </a:rPr>
              <a:t>2 2  </a:t>
            </a:r>
            <a:r>
              <a:rPr lang="en-US" sz="1600" dirty="0"/>
              <a:t>5     2  </a:t>
            </a:r>
            <a:r>
              <a:rPr lang="en-US" sz="1600" dirty="0">
                <a:solidFill>
                  <a:schemeClr val="bg2">
                    <a:lumMod val="75000"/>
                  </a:schemeClr>
                </a:solidFill>
              </a:rPr>
              <a:t>2</a:t>
            </a:r>
            <a:r>
              <a:rPr lang="en-US" sz="1600" dirty="0"/>
              <a:t>  5   </a:t>
            </a:r>
            <a:endParaRPr lang="en-US" sz="1600" dirty="0" smtClean="0"/>
          </a:p>
          <a:p>
            <a:r>
              <a:rPr lang="en-US" sz="1600" dirty="0"/>
              <a:t> </a:t>
            </a:r>
            <a:r>
              <a:rPr lang="en-US" sz="1600" dirty="0" smtClean="0"/>
              <a:t>             /|\             </a:t>
            </a:r>
            <a:r>
              <a:rPr lang="en-US" sz="1600" dirty="0"/>
              <a:t>/|\     </a:t>
            </a:r>
            <a:endParaRPr lang="en-US" sz="1600" dirty="0" smtClean="0"/>
          </a:p>
          <a:p>
            <a:r>
              <a:rPr lang="en-US" sz="1600" dirty="0"/>
              <a:t> </a:t>
            </a:r>
            <a:r>
              <a:rPr lang="en-US" sz="1600" dirty="0" smtClean="0"/>
              <a:t>            </a:t>
            </a:r>
            <a:r>
              <a:rPr lang="en-US" sz="1600" b="1" dirty="0" smtClean="0">
                <a:solidFill>
                  <a:srgbClr val="FF0000"/>
                </a:solidFill>
              </a:rPr>
              <a:t>2</a:t>
            </a:r>
            <a:r>
              <a:rPr lang="en-US" sz="1600" dirty="0" smtClean="0"/>
              <a:t> </a:t>
            </a:r>
            <a:r>
              <a:rPr lang="en-US" sz="1600" dirty="0">
                <a:solidFill>
                  <a:schemeClr val="bg2">
                    <a:lumMod val="75000"/>
                  </a:schemeClr>
                </a:solidFill>
              </a:rPr>
              <a:t>2</a:t>
            </a:r>
            <a:r>
              <a:rPr lang="en-US" sz="1600" dirty="0"/>
              <a:t> 5         2 </a:t>
            </a:r>
            <a:r>
              <a:rPr lang="en-US" sz="1600" dirty="0">
                <a:solidFill>
                  <a:schemeClr val="bg2">
                    <a:lumMod val="75000"/>
                  </a:schemeClr>
                </a:solidFill>
              </a:rPr>
              <a:t>2</a:t>
            </a:r>
            <a:r>
              <a:rPr lang="en-US" sz="1600" dirty="0"/>
              <a:t> 5 </a:t>
            </a:r>
            <a:endParaRPr lang="en-US" sz="1600" dirty="0" smtClean="0"/>
          </a:p>
          <a:p>
            <a:r>
              <a:rPr lang="en-US" dirty="0" smtClean="0"/>
              <a:t>		</a:t>
            </a:r>
            <a:r>
              <a:rPr lang="en-US" sz="1700" dirty="0" err="1" smtClean="0"/>
              <a:t>dfs</a:t>
            </a:r>
            <a:r>
              <a:rPr lang="en-US" sz="1700" dirty="0" smtClean="0"/>
              <a:t>(index</a:t>
            </a:r>
            <a:r>
              <a:rPr lang="en-US" sz="1700" dirty="0"/>
              <a:t>, n, </a:t>
            </a:r>
            <a:r>
              <a:rPr lang="en-US" sz="1700" dirty="0" err="1"/>
              <a:t>arr</a:t>
            </a:r>
            <a:r>
              <a:rPr lang="en-US" sz="1700" dirty="0"/>
              <a:t>, sum) </a:t>
            </a:r>
            <a:r>
              <a:rPr lang="en-US" sz="1700" dirty="0" smtClean="0"/>
              <a:t>{</a:t>
            </a:r>
          </a:p>
          <a:p>
            <a:r>
              <a:rPr lang="en-US" sz="1700" dirty="0" smtClean="0"/>
              <a:t>		    </a:t>
            </a:r>
            <a:r>
              <a:rPr lang="mr-IN" sz="1700" dirty="0" err="1" smtClean="0"/>
              <a:t>if</a:t>
            </a:r>
            <a:r>
              <a:rPr lang="mr-IN" sz="1700" dirty="0" smtClean="0"/>
              <a:t>(</a:t>
            </a:r>
            <a:r>
              <a:rPr lang="mr-IN" sz="1700" dirty="0" err="1" smtClean="0"/>
              <a:t>sum</a:t>
            </a:r>
            <a:r>
              <a:rPr lang="mr-IN" sz="1700" dirty="0" smtClean="0"/>
              <a:t> </a:t>
            </a:r>
            <a:r>
              <a:rPr lang="mr-IN" sz="1700" dirty="0"/>
              <a:t>=== </a:t>
            </a:r>
            <a:r>
              <a:rPr lang="mr-IN" sz="1700" dirty="0" err="1"/>
              <a:t>target</a:t>
            </a:r>
            <a:r>
              <a:rPr lang="mr-IN" sz="1700" dirty="0"/>
              <a:t>)  </a:t>
            </a:r>
            <a:r>
              <a:rPr lang="mr-IN" sz="1700" dirty="0" smtClean="0"/>
              <a:t>{</a:t>
            </a:r>
            <a:endParaRPr lang="en-US" sz="1700" dirty="0" smtClean="0"/>
          </a:p>
          <a:p>
            <a:r>
              <a:rPr lang="en-US" sz="1700" dirty="0" smtClean="0"/>
              <a:t>		           </a:t>
            </a:r>
            <a:r>
              <a:rPr lang="mr-IN" sz="1700" dirty="0" err="1" smtClean="0"/>
              <a:t>res.push</a:t>
            </a:r>
            <a:r>
              <a:rPr lang="mr-IN" sz="1700" dirty="0" smtClean="0"/>
              <a:t>(</a:t>
            </a:r>
            <a:r>
              <a:rPr lang="en-US" sz="1700" dirty="0" err="1"/>
              <a:t>arr</a:t>
            </a:r>
            <a:r>
              <a:rPr lang="mr-IN" sz="1700" dirty="0"/>
              <a:t>.</a:t>
            </a:r>
            <a:r>
              <a:rPr lang="mr-IN" sz="1700" dirty="0" err="1"/>
              <a:t>slice</a:t>
            </a:r>
            <a:r>
              <a:rPr lang="mr-IN" sz="1700" dirty="0"/>
              <a:t>(0));      </a:t>
            </a:r>
            <a:r>
              <a:rPr lang="en-US" sz="1700" dirty="0"/>
              <a:t> </a:t>
            </a:r>
          </a:p>
          <a:p>
            <a:r>
              <a:rPr lang="en-US" sz="1700" dirty="0"/>
              <a:t>         </a:t>
            </a:r>
            <a:r>
              <a:rPr lang="en-US" sz="1700" dirty="0" smtClean="0"/>
              <a:t>		           </a:t>
            </a:r>
            <a:r>
              <a:rPr lang="mr-IN" sz="1700" dirty="0" err="1" smtClean="0"/>
              <a:t>return</a:t>
            </a:r>
            <a:r>
              <a:rPr lang="mr-IN" sz="1700" dirty="0"/>
              <a:t>;    </a:t>
            </a:r>
            <a:r>
              <a:rPr lang="en-US" sz="1700" dirty="0"/>
              <a:t>                           </a:t>
            </a:r>
          </a:p>
          <a:p>
            <a:r>
              <a:rPr lang="en-US" sz="1700" dirty="0"/>
              <a:t>   </a:t>
            </a:r>
            <a:r>
              <a:rPr lang="en-US" sz="1700" dirty="0" smtClean="0"/>
              <a:t>		   </a:t>
            </a:r>
            <a:r>
              <a:rPr lang="mr-IN" sz="1700" dirty="0" smtClean="0"/>
              <a:t>}</a:t>
            </a:r>
            <a:endParaRPr lang="en-US" sz="1700" dirty="0"/>
          </a:p>
          <a:p>
            <a:r>
              <a:rPr lang="en-US" sz="1700" dirty="0" smtClean="0"/>
              <a:t>		   </a:t>
            </a:r>
            <a:r>
              <a:rPr lang="mr-IN" sz="1700" dirty="0" err="1" smtClean="0"/>
              <a:t>if</a:t>
            </a:r>
            <a:r>
              <a:rPr lang="mr-IN" sz="1700" dirty="0" smtClean="0"/>
              <a:t>(</a:t>
            </a:r>
            <a:r>
              <a:rPr lang="mr-IN" sz="1700" dirty="0" err="1" smtClean="0"/>
              <a:t>sum</a:t>
            </a:r>
            <a:r>
              <a:rPr lang="mr-IN" sz="1700" dirty="0" smtClean="0"/>
              <a:t> </a:t>
            </a:r>
            <a:r>
              <a:rPr lang="mr-IN" sz="1700" dirty="0"/>
              <a:t>&gt; </a:t>
            </a:r>
            <a:r>
              <a:rPr lang="mr-IN" sz="1700" dirty="0" err="1"/>
              <a:t>target</a:t>
            </a:r>
            <a:r>
              <a:rPr lang="mr-IN" sz="1700" dirty="0"/>
              <a:t>)  </a:t>
            </a:r>
            <a:r>
              <a:rPr lang="mr-IN" sz="1700" dirty="0" err="1"/>
              <a:t>return</a:t>
            </a:r>
            <a:r>
              <a:rPr lang="mr-IN" sz="1700" dirty="0"/>
              <a:t>; </a:t>
            </a:r>
            <a:endParaRPr lang="en-US" sz="1700" dirty="0" smtClean="0"/>
          </a:p>
          <a:p>
            <a:r>
              <a:rPr lang="en-US" sz="1700" b="1" dirty="0" smtClean="0">
                <a:solidFill>
                  <a:schemeClr val="accent1">
                    <a:lumMod val="75000"/>
                  </a:schemeClr>
                </a:solidFill>
              </a:rPr>
              <a:t>		   </a:t>
            </a:r>
            <a:r>
              <a:rPr lang="mr-IN" sz="1700" b="1" dirty="0" err="1" smtClean="0">
                <a:solidFill>
                  <a:schemeClr val="accent1">
                    <a:lumMod val="75000"/>
                  </a:schemeClr>
                </a:solidFill>
              </a:rPr>
              <a:t>for</a:t>
            </a:r>
            <a:r>
              <a:rPr lang="mr-IN" sz="1700" b="1" dirty="0" smtClean="0">
                <a:solidFill>
                  <a:schemeClr val="accent1">
                    <a:lumMod val="75000"/>
                  </a:schemeClr>
                </a:solidFill>
              </a:rPr>
              <a:t>(</a:t>
            </a:r>
            <a:r>
              <a:rPr lang="mr-IN" sz="1700" b="1" dirty="0" err="1" smtClean="0">
                <a:solidFill>
                  <a:schemeClr val="accent1">
                    <a:lumMod val="75000"/>
                  </a:schemeClr>
                </a:solidFill>
              </a:rPr>
              <a:t>var</a:t>
            </a:r>
            <a:r>
              <a:rPr lang="mr-IN" sz="1700" b="1" dirty="0" smtClean="0">
                <a:solidFill>
                  <a:schemeClr val="accent1">
                    <a:lumMod val="75000"/>
                  </a:schemeClr>
                </a:solidFill>
              </a:rPr>
              <a:t> </a:t>
            </a:r>
            <a:r>
              <a:rPr lang="mr-IN" sz="1700" b="1" dirty="0" err="1">
                <a:solidFill>
                  <a:srgbClr val="FF0000"/>
                </a:solidFill>
              </a:rPr>
              <a:t>i</a:t>
            </a:r>
            <a:r>
              <a:rPr lang="mr-IN" sz="1700" b="1" dirty="0">
                <a:solidFill>
                  <a:srgbClr val="FF0000"/>
                </a:solidFill>
              </a:rPr>
              <a:t>=</a:t>
            </a:r>
            <a:r>
              <a:rPr lang="en-US" sz="1700" b="1" dirty="0">
                <a:solidFill>
                  <a:srgbClr val="FF0000"/>
                </a:solidFill>
              </a:rPr>
              <a:t>index</a:t>
            </a:r>
            <a:r>
              <a:rPr lang="mr-IN" sz="1700" b="1" dirty="0">
                <a:solidFill>
                  <a:schemeClr val="accent1">
                    <a:lumMod val="75000"/>
                  </a:schemeClr>
                </a:solidFill>
              </a:rPr>
              <a:t>; </a:t>
            </a:r>
            <a:r>
              <a:rPr lang="mr-IN" sz="1700" b="1" dirty="0" err="1">
                <a:solidFill>
                  <a:schemeClr val="accent1">
                    <a:lumMod val="75000"/>
                  </a:schemeClr>
                </a:solidFill>
              </a:rPr>
              <a:t>i</a:t>
            </a:r>
            <a:r>
              <a:rPr lang="mr-IN" sz="1700" b="1" dirty="0">
                <a:solidFill>
                  <a:schemeClr val="accent1">
                    <a:lumMod val="75000"/>
                  </a:schemeClr>
                </a:solidFill>
              </a:rPr>
              <a:t>&lt;</a:t>
            </a:r>
            <a:r>
              <a:rPr lang="en-US" sz="1700" b="1" dirty="0">
                <a:solidFill>
                  <a:schemeClr val="accent1">
                    <a:lumMod val="75000"/>
                  </a:schemeClr>
                </a:solidFill>
              </a:rPr>
              <a:t>n</a:t>
            </a:r>
            <a:r>
              <a:rPr lang="mr-IN" sz="1700" b="1" dirty="0">
                <a:solidFill>
                  <a:schemeClr val="accent1">
                    <a:lumMod val="75000"/>
                  </a:schemeClr>
                </a:solidFill>
              </a:rPr>
              <a:t>; </a:t>
            </a:r>
            <a:r>
              <a:rPr lang="mr-IN" sz="1700" b="1" dirty="0" err="1">
                <a:solidFill>
                  <a:schemeClr val="accent1">
                    <a:lumMod val="75000"/>
                  </a:schemeClr>
                </a:solidFill>
              </a:rPr>
              <a:t>i</a:t>
            </a:r>
            <a:r>
              <a:rPr lang="mr-IN" sz="1700" b="1" dirty="0">
                <a:solidFill>
                  <a:schemeClr val="accent1">
                    <a:lumMod val="75000"/>
                  </a:schemeClr>
                </a:solidFill>
              </a:rPr>
              <a:t>++) {        </a:t>
            </a:r>
            <a:endParaRPr lang="en-US" sz="1700" b="1" dirty="0">
              <a:solidFill>
                <a:schemeClr val="accent1">
                  <a:lumMod val="75000"/>
                </a:schemeClr>
              </a:solidFill>
            </a:endParaRPr>
          </a:p>
          <a:p>
            <a:r>
              <a:rPr lang="en-US" sz="1700" b="1" dirty="0">
                <a:solidFill>
                  <a:schemeClr val="accent1">
                    <a:lumMod val="75000"/>
                  </a:schemeClr>
                </a:solidFill>
              </a:rPr>
              <a:t>          </a:t>
            </a:r>
            <a:r>
              <a:rPr lang="en-US" sz="1700" b="1" dirty="0" smtClean="0">
                <a:solidFill>
                  <a:schemeClr val="accent1">
                    <a:lumMod val="75000"/>
                  </a:schemeClr>
                </a:solidFill>
              </a:rPr>
              <a:t>			</a:t>
            </a:r>
            <a:r>
              <a:rPr lang="en-US" sz="1700" b="1" dirty="0" err="1" smtClean="0">
                <a:solidFill>
                  <a:schemeClr val="accent1">
                    <a:lumMod val="75000"/>
                  </a:schemeClr>
                </a:solidFill>
              </a:rPr>
              <a:t>arr</a:t>
            </a:r>
            <a:r>
              <a:rPr lang="mr-IN" sz="1700" b="1" dirty="0">
                <a:solidFill>
                  <a:schemeClr val="accent1">
                    <a:lumMod val="75000"/>
                  </a:schemeClr>
                </a:solidFill>
              </a:rPr>
              <a:t>.</a:t>
            </a:r>
            <a:r>
              <a:rPr lang="mr-IN" sz="1700" b="1" dirty="0" err="1">
                <a:solidFill>
                  <a:schemeClr val="accent1">
                    <a:lumMod val="75000"/>
                  </a:schemeClr>
                </a:solidFill>
              </a:rPr>
              <a:t>push</a:t>
            </a:r>
            <a:r>
              <a:rPr lang="mr-IN" sz="1700" b="1" dirty="0">
                <a:solidFill>
                  <a:schemeClr val="accent1">
                    <a:lumMod val="75000"/>
                  </a:schemeClr>
                </a:solidFill>
              </a:rPr>
              <a:t>(</a:t>
            </a:r>
            <a:r>
              <a:rPr lang="mr-IN" sz="1700" b="1" dirty="0" err="1">
                <a:solidFill>
                  <a:schemeClr val="accent1">
                    <a:lumMod val="75000"/>
                  </a:schemeClr>
                </a:solidFill>
              </a:rPr>
              <a:t>nums</a:t>
            </a:r>
            <a:r>
              <a:rPr lang="mr-IN" sz="1700" b="1" dirty="0">
                <a:solidFill>
                  <a:schemeClr val="accent1">
                    <a:lumMod val="75000"/>
                  </a:schemeClr>
                </a:solidFill>
              </a:rPr>
              <a:t>[</a:t>
            </a:r>
            <a:r>
              <a:rPr lang="mr-IN" sz="1700" b="1" dirty="0" err="1">
                <a:solidFill>
                  <a:schemeClr val="accent1">
                    <a:lumMod val="75000"/>
                  </a:schemeClr>
                </a:solidFill>
              </a:rPr>
              <a:t>i</a:t>
            </a:r>
            <a:r>
              <a:rPr lang="mr-IN" sz="1700" b="1" dirty="0">
                <a:solidFill>
                  <a:schemeClr val="accent1">
                    <a:lumMod val="75000"/>
                  </a:schemeClr>
                </a:solidFill>
              </a:rPr>
              <a:t>]);        </a:t>
            </a:r>
            <a:endParaRPr lang="en-US" sz="1700" b="1" dirty="0">
              <a:solidFill>
                <a:schemeClr val="accent1">
                  <a:lumMod val="75000"/>
                </a:schemeClr>
              </a:solidFill>
            </a:endParaRPr>
          </a:p>
          <a:p>
            <a:r>
              <a:rPr lang="en-US" sz="1700" b="1" dirty="0">
                <a:solidFill>
                  <a:schemeClr val="accent1">
                    <a:lumMod val="75000"/>
                  </a:schemeClr>
                </a:solidFill>
              </a:rPr>
              <a:t>          </a:t>
            </a:r>
            <a:r>
              <a:rPr lang="en-US" sz="1700" b="1" dirty="0" smtClean="0">
                <a:solidFill>
                  <a:schemeClr val="accent1">
                    <a:lumMod val="75000"/>
                  </a:schemeClr>
                </a:solidFill>
              </a:rPr>
              <a:t>			</a:t>
            </a:r>
            <a:r>
              <a:rPr lang="mr-IN" sz="1700" b="1" dirty="0" err="1" smtClean="0">
                <a:solidFill>
                  <a:schemeClr val="accent1">
                    <a:lumMod val="75000"/>
                  </a:schemeClr>
                </a:solidFill>
              </a:rPr>
              <a:t>dfs</a:t>
            </a:r>
            <a:r>
              <a:rPr lang="mr-IN" sz="1700" b="1" dirty="0" smtClean="0">
                <a:solidFill>
                  <a:schemeClr val="accent1">
                    <a:lumMod val="75000"/>
                  </a:schemeClr>
                </a:solidFill>
              </a:rPr>
              <a:t>(</a:t>
            </a:r>
            <a:r>
              <a:rPr lang="mr-IN" sz="1700" b="1" dirty="0" err="1" smtClean="0">
                <a:solidFill>
                  <a:srgbClr val="FF0000"/>
                </a:solidFill>
              </a:rPr>
              <a:t>i</a:t>
            </a:r>
            <a:r>
              <a:rPr lang="en-US" sz="1700" b="1" dirty="0" smtClean="0">
                <a:solidFill>
                  <a:srgbClr val="FF0000"/>
                </a:solidFill>
              </a:rPr>
              <a:t>+1</a:t>
            </a:r>
            <a:r>
              <a:rPr lang="mr-IN" sz="1700" b="1" dirty="0" smtClean="0">
                <a:solidFill>
                  <a:schemeClr val="accent1">
                    <a:lumMod val="75000"/>
                  </a:schemeClr>
                </a:solidFill>
              </a:rPr>
              <a:t>, </a:t>
            </a:r>
            <a:r>
              <a:rPr lang="en-US" sz="1700" b="1" dirty="0">
                <a:solidFill>
                  <a:schemeClr val="accent1">
                    <a:lumMod val="75000"/>
                  </a:schemeClr>
                </a:solidFill>
              </a:rPr>
              <a:t>n</a:t>
            </a:r>
            <a:r>
              <a:rPr lang="mr-IN" sz="1700" b="1" dirty="0">
                <a:solidFill>
                  <a:schemeClr val="accent1">
                    <a:lumMod val="75000"/>
                  </a:schemeClr>
                </a:solidFill>
              </a:rPr>
              <a:t>, </a:t>
            </a:r>
            <a:r>
              <a:rPr lang="en-US" sz="1700" b="1" dirty="0" err="1">
                <a:solidFill>
                  <a:schemeClr val="accent1">
                    <a:lumMod val="75000"/>
                  </a:schemeClr>
                </a:solidFill>
              </a:rPr>
              <a:t>arr</a:t>
            </a:r>
            <a:r>
              <a:rPr lang="en-US" sz="1700" b="1" dirty="0">
                <a:solidFill>
                  <a:schemeClr val="accent1">
                    <a:lumMod val="75000"/>
                  </a:schemeClr>
                </a:solidFill>
              </a:rPr>
              <a:t>, </a:t>
            </a:r>
            <a:r>
              <a:rPr lang="mr-IN" sz="1700" b="1" dirty="0" err="1">
                <a:solidFill>
                  <a:schemeClr val="accent1">
                    <a:lumMod val="75000"/>
                  </a:schemeClr>
                </a:solidFill>
              </a:rPr>
              <a:t>sum+nums</a:t>
            </a:r>
            <a:r>
              <a:rPr lang="mr-IN" sz="1700" b="1" dirty="0">
                <a:solidFill>
                  <a:schemeClr val="accent1">
                    <a:lumMod val="75000"/>
                  </a:schemeClr>
                </a:solidFill>
              </a:rPr>
              <a:t>[</a:t>
            </a:r>
            <a:r>
              <a:rPr lang="mr-IN" sz="1700" b="1" dirty="0" err="1">
                <a:solidFill>
                  <a:schemeClr val="accent1">
                    <a:lumMod val="75000"/>
                  </a:schemeClr>
                </a:solidFill>
              </a:rPr>
              <a:t>i</a:t>
            </a:r>
            <a:r>
              <a:rPr lang="mr-IN" sz="1700" b="1" dirty="0">
                <a:solidFill>
                  <a:schemeClr val="accent1">
                    <a:lumMod val="75000"/>
                  </a:schemeClr>
                </a:solidFill>
              </a:rPr>
              <a:t>]);       </a:t>
            </a:r>
            <a:endParaRPr lang="en-US" sz="1700" b="1" dirty="0">
              <a:solidFill>
                <a:schemeClr val="accent1">
                  <a:lumMod val="75000"/>
                </a:schemeClr>
              </a:solidFill>
            </a:endParaRPr>
          </a:p>
          <a:p>
            <a:r>
              <a:rPr lang="en-US" sz="1700" b="1" dirty="0">
                <a:solidFill>
                  <a:schemeClr val="accent1">
                    <a:lumMod val="75000"/>
                  </a:schemeClr>
                </a:solidFill>
              </a:rPr>
              <a:t>          </a:t>
            </a:r>
            <a:r>
              <a:rPr lang="en-US" sz="1700" b="1" dirty="0" smtClean="0">
                <a:solidFill>
                  <a:schemeClr val="accent1">
                    <a:lumMod val="75000"/>
                  </a:schemeClr>
                </a:solidFill>
              </a:rPr>
              <a:t>			</a:t>
            </a:r>
            <a:r>
              <a:rPr lang="en-US" sz="1700" b="1" dirty="0" err="1" smtClean="0">
                <a:solidFill>
                  <a:schemeClr val="accent1">
                    <a:lumMod val="75000"/>
                  </a:schemeClr>
                </a:solidFill>
              </a:rPr>
              <a:t>arr</a:t>
            </a:r>
            <a:r>
              <a:rPr lang="mr-IN" sz="1700" b="1" dirty="0">
                <a:solidFill>
                  <a:schemeClr val="accent1">
                    <a:lumMod val="75000"/>
                  </a:schemeClr>
                </a:solidFill>
              </a:rPr>
              <a:t>.</a:t>
            </a:r>
            <a:r>
              <a:rPr lang="mr-IN" sz="1700" b="1" dirty="0" err="1">
                <a:solidFill>
                  <a:schemeClr val="accent1">
                    <a:lumMod val="75000"/>
                  </a:schemeClr>
                </a:solidFill>
              </a:rPr>
              <a:t>pop</a:t>
            </a:r>
            <a:r>
              <a:rPr lang="mr-IN" sz="1700" b="1" dirty="0">
                <a:solidFill>
                  <a:schemeClr val="accent1">
                    <a:lumMod val="75000"/>
                  </a:schemeClr>
                </a:solidFill>
              </a:rPr>
              <a:t>();    </a:t>
            </a:r>
            <a:endParaRPr lang="en-US" sz="1700" b="1" dirty="0" smtClean="0">
              <a:solidFill>
                <a:schemeClr val="accent1">
                  <a:lumMod val="75000"/>
                </a:schemeClr>
              </a:solidFill>
            </a:endParaRPr>
          </a:p>
          <a:p>
            <a:r>
              <a:rPr lang="en-US" sz="1700" b="1" dirty="0">
                <a:solidFill>
                  <a:schemeClr val="accent1">
                    <a:lumMod val="75000"/>
                  </a:schemeClr>
                </a:solidFill>
              </a:rPr>
              <a:t>while(</a:t>
            </a:r>
            <a:r>
              <a:rPr lang="en-US" sz="1700" b="1" dirty="0" err="1">
                <a:solidFill>
                  <a:schemeClr val="accent1">
                    <a:lumMod val="75000"/>
                  </a:schemeClr>
                </a:solidFill>
              </a:rPr>
              <a:t>num</a:t>
            </a:r>
            <a:r>
              <a:rPr lang="en-US" sz="1700" b="1" dirty="0">
                <a:solidFill>
                  <a:schemeClr val="accent1">
                    <a:lumMod val="75000"/>
                  </a:schemeClr>
                </a:solidFill>
              </a:rPr>
              <a:t>[</a:t>
            </a:r>
            <a:r>
              <a:rPr lang="en-US" sz="1700" b="1" dirty="0" err="1">
                <a:solidFill>
                  <a:schemeClr val="accent1">
                    <a:lumMod val="75000"/>
                  </a:schemeClr>
                </a:solidFill>
              </a:rPr>
              <a:t>i</a:t>
            </a:r>
            <a:r>
              <a:rPr lang="en-US" sz="1700" b="1" dirty="0">
                <a:solidFill>
                  <a:schemeClr val="accent1">
                    <a:lumMod val="75000"/>
                  </a:schemeClr>
                </a:solidFill>
              </a:rPr>
              <a:t>]===</a:t>
            </a:r>
            <a:r>
              <a:rPr lang="en-US" sz="1700" b="1" dirty="0" err="1">
                <a:solidFill>
                  <a:schemeClr val="accent1">
                    <a:lumMod val="75000"/>
                  </a:schemeClr>
                </a:solidFill>
              </a:rPr>
              <a:t>num</a:t>
            </a:r>
            <a:r>
              <a:rPr lang="en-US" sz="1700" b="1" dirty="0">
                <a:solidFill>
                  <a:schemeClr val="accent1">
                    <a:lumMod val="75000"/>
                  </a:schemeClr>
                </a:solidFill>
              </a:rPr>
              <a:t>[i+1] &amp;&amp; i+1&lt;n) </a:t>
            </a:r>
            <a:r>
              <a:rPr lang="en-US" sz="1700" b="1" dirty="0" err="1">
                <a:solidFill>
                  <a:schemeClr val="accent1">
                    <a:lumMod val="75000"/>
                  </a:schemeClr>
                </a:solidFill>
              </a:rPr>
              <a:t>i</a:t>
            </a:r>
            <a:r>
              <a:rPr lang="en-US" sz="1700" b="1" dirty="0">
                <a:solidFill>
                  <a:schemeClr val="accent1">
                    <a:lumMod val="75000"/>
                  </a:schemeClr>
                </a:solidFill>
              </a:rPr>
              <a:t>++;  //skip </a:t>
            </a:r>
            <a:r>
              <a:rPr lang="en-US" sz="1700" b="1" dirty="0" smtClean="0">
                <a:solidFill>
                  <a:schemeClr val="accent1">
                    <a:lumMod val="75000"/>
                  </a:schemeClr>
                </a:solidFill>
              </a:rPr>
              <a:t>duplicate</a:t>
            </a:r>
            <a:endParaRPr lang="en-US" sz="1700" b="1" dirty="0">
              <a:solidFill>
                <a:schemeClr val="accent1">
                  <a:lumMod val="75000"/>
                </a:schemeClr>
              </a:solidFill>
            </a:endParaRPr>
          </a:p>
          <a:p>
            <a:r>
              <a:rPr lang="en-US" sz="1700" b="1" dirty="0">
                <a:solidFill>
                  <a:schemeClr val="accent1">
                    <a:lumMod val="75000"/>
                  </a:schemeClr>
                </a:solidFill>
              </a:rPr>
              <a:t>   </a:t>
            </a:r>
            <a:r>
              <a:rPr lang="en-US" sz="1700" b="1" dirty="0" smtClean="0">
                <a:solidFill>
                  <a:schemeClr val="accent1">
                    <a:lumMod val="75000"/>
                  </a:schemeClr>
                </a:solidFill>
              </a:rPr>
              <a:t>		   </a:t>
            </a:r>
            <a:r>
              <a:rPr lang="mr-IN" sz="1700" b="1" dirty="0" smtClean="0">
                <a:solidFill>
                  <a:schemeClr val="accent1">
                    <a:lumMod val="75000"/>
                  </a:schemeClr>
                </a:solidFill>
              </a:rPr>
              <a:t>}</a:t>
            </a:r>
            <a:endParaRPr lang="en-US" sz="1700" b="1" dirty="0" smtClean="0">
              <a:solidFill>
                <a:schemeClr val="accent1">
                  <a:lumMod val="75000"/>
                </a:schemeClr>
              </a:solidFill>
            </a:endParaRPr>
          </a:p>
          <a:p>
            <a:r>
              <a:rPr lang="en-US" sz="1700" dirty="0" smtClean="0"/>
              <a:t>		}</a:t>
            </a:r>
            <a:endParaRPr lang="en-US" sz="1700" dirty="0"/>
          </a:p>
          <a:p>
            <a:endParaRPr lang="en-US" dirty="0"/>
          </a:p>
          <a:p>
            <a:endParaRPr lang="en-US" dirty="0"/>
          </a:p>
        </p:txBody>
      </p:sp>
      <p:cxnSp>
        <p:nvCxnSpPr>
          <p:cNvPr id="19" name="Straight Connector 18"/>
          <p:cNvCxnSpPr/>
          <p:nvPr/>
        </p:nvCxnSpPr>
        <p:spPr>
          <a:xfrm flipV="1">
            <a:off x="8573984" y="2547897"/>
            <a:ext cx="142503" cy="7445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V="1">
            <a:off x="7965869" y="3039134"/>
            <a:ext cx="250370" cy="5897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flipH="1">
            <a:off x="7494318" y="2950621"/>
            <a:ext cx="152401" cy="15239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p:cNvCxnSpPr/>
          <p:nvPr/>
        </p:nvCxnSpPr>
        <p:spPr>
          <a:xfrm flipH="1">
            <a:off x="7858494" y="2466577"/>
            <a:ext cx="90548" cy="17461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flipH="1" flipV="1">
            <a:off x="8318664" y="2970413"/>
            <a:ext cx="76201" cy="16157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36" name="Rectangle 35"/>
          <p:cNvSpPr/>
          <p:nvPr/>
        </p:nvSpPr>
        <p:spPr>
          <a:xfrm>
            <a:off x="6436426" y="204021"/>
            <a:ext cx="6096000" cy="2031325"/>
          </a:xfrm>
          <a:prstGeom prst="rect">
            <a:avLst/>
          </a:prstGeom>
        </p:spPr>
        <p:txBody>
          <a:bodyPr>
            <a:spAutoFit/>
          </a:bodyPr>
          <a:lstStyle/>
          <a:p>
            <a:r>
              <a:rPr lang="en-US" dirty="0">
                <a:solidFill>
                  <a:srgbClr val="333333"/>
                </a:solidFill>
              </a:rPr>
              <a:t>Given a collection of candidate numbers (candidates) and a target number (target), find all unique combinations in candidates where the candidate numbers sums to </a:t>
            </a:r>
            <a:r>
              <a:rPr lang="en-US" dirty="0" smtClean="0">
                <a:solidFill>
                  <a:srgbClr val="333333"/>
                </a:solidFill>
              </a:rPr>
              <a:t>target. Each </a:t>
            </a:r>
            <a:r>
              <a:rPr lang="en-US" dirty="0">
                <a:solidFill>
                  <a:srgbClr val="333333"/>
                </a:solidFill>
              </a:rPr>
              <a:t>number in candidates may only be used </a:t>
            </a:r>
            <a:r>
              <a:rPr lang="en-US" b="1" dirty="0">
                <a:solidFill>
                  <a:srgbClr val="333333"/>
                </a:solidFill>
              </a:rPr>
              <a:t>once</a:t>
            </a:r>
            <a:r>
              <a:rPr lang="en-US" dirty="0">
                <a:solidFill>
                  <a:srgbClr val="333333"/>
                </a:solidFill>
              </a:rPr>
              <a:t> in the combination.</a:t>
            </a:r>
          </a:p>
          <a:p>
            <a:r>
              <a:rPr lang="en-US" dirty="0"/>
              <a:t/>
            </a:r>
            <a:br>
              <a:rPr lang="en-US" dirty="0"/>
            </a:br>
            <a:endParaRPr lang="en-US" dirty="0"/>
          </a:p>
        </p:txBody>
      </p:sp>
    </p:spTree>
    <p:extLst>
      <p:ext uri="{BB962C8B-B14F-4D97-AF65-F5344CB8AC3E}">
        <p14:creationId xmlns:p14="http://schemas.microsoft.com/office/powerpoint/2010/main" val="1199075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5121"/>
            <a:ext cx="10141527" cy="418646"/>
          </a:xfrm>
        </p:spPr>
        <p:txBody>
          <a:bodyPr>
            <a:noAutofit/>
          </a:bodyPr>
          <a:lstStyle/>
          <a:p>
            <a:pPr algn="r"/>
            <a:r>
              <a:rPr lang="en-US" sz="2400" b="1" dirty="0" smtClean="0"/>
              <a:t>Increasing subsequence                                                        </a:t>
            </a:r>
            <a:r>
              <a:rPr lang="en-US" sz="2400" b="1" dirty="0"/>
              <a:t>Factor </a:t>
            </a:r>
            <a:r>
              <a:rPr lang="en-US" sz="2400" b="1" dirty="0" smtClean="0"/>
              <a:t>Combinations</a:t>
            </a:r>
            <a:endParaRPr lang="en-US" sz="2400" b="1" dirty="0"/>
          </a:p>
        </p:txBody>
      </p:sp>
      <p:sp>
        <p:nvSpPr>
          <p:cNvPr id="4" name="Rectangle 3"/>
          <p:cNvSpPr/>
          <p:nvPr/>
        </p:nvSpPr>
        <p:spPr>
          <a:xfrm>
            <a:off x="-1" y="593767"/>
            <a:ext cx="6388926" cy="6309420"/>
          </a:xfrm>
          <a:prstGeom prst="rect">
            <a:avLst/>
          </a:prstGeom>
        </p:spPr>
        <p:txBody>
          <a:bodyPr wrap="square">
            <a:spAutoFit/>
          </a:bodyPr>
          <a:lstStyle/>
          <a:p>
            <a:r>
              <a:rPr lang="en-US" sz="1600" dirty="0"/>
              <a:t>Given an integer array, your task is to find all the different possible increasing subsequences of the given array, and the length of an increasing subsequence should be at least 2 </a:t>
            </a:r>
            <a:r>
              <a:rPr lang="en-US" sz="1600" dirty="0" smtClean="0"/>
              <a:t>. Example: Input</a:t>
            </a:r>
            <a:r>
              <a:rPr lang="en-US" sz="1600" dirty="0"/>
              <a:t>: [4, 6, 7, </a:t>
            </a:r>
            <a:r>
              <a:rPr lang="en-US" sz="1600" dirty="0" smtClean="0"/>
              <a:t>7] Output</a:t>
            </a:r>
            <a:r>
              <a:rPr lang="en-US" sz="1600" dirty="0"/>
              <a:t>: [[4, 6], [4, 7], [4, 6, 7], [4, 6, 7, 7], [6, 7], [6, 7, 7], [7,7], [4,7,7</a:t>
            </a:r>
            <a:r>
              <a:rPr lang="en-US" sz="1600" dirty="0" smtClean="0"/>
              <a:t>]]</a:t>
            </a:r>
          </a:p>
          <a:p>
            <a:r>
              <a:rPr lang="en-US" dirty="0" smtClean="0">
                <a:solidFill>
                  <a:schemeClr val="accent1">
                    <a:lumMod val="75000"/>
                  </a:schemeClr>
                </a:solidFill>
              </a:rPr>
              <a:t>If the original array can not be sorted, while we need the output to be in sorted order, we need to add compare before each </a:t>
            </a:r>
            <a:r>
              <a:rPr lang="en-US" dirty="0" err="1" smtClean="0">
                <a:solidFill>
                  <a:schemeClr val="accent1">
                    <a:lumMod val="75000"/>
                  </a:schemeClr>
                </a:solidFill>
              </a:rPr>
              <a:t>dfs</a:t>
            </a:r>
            <a:r>
              <a:rPr lang="en-US" dirty="0" smtClean="0">
                <a:solidFill>
                  <a:schemeClr val="accent1">
                    <a:lumMod val="75000"/>
                  </a:schemeClr>
                </a:solidFill>
              </a:rPr>
              <a:t> call</a:t>
            </a:r>
            <a:endParaRPr lang="en-US" sz="1600" dirty="0">
              <a:solidFill>
                <a:schemeClr val="accent1">
                  <a:lumMod val="75000"/>
                </a:schemeClr>
              </a:solidFill>
            </a:endParaRPr>
          </a:p>
          <a:p>
            <a:r>
              <a:rPr lang="en-US" sz="1600" dirty="0" smtClean="0"/>
              <a:t>                 </a:t>
            </a:r>
            <a:r>
              <a:rPr lang="en-US" sz="1600" dirty="0" smtClean="0">
                <a:solidFill>
                  <a:srgbClr val="FF0000"/>
                </a:solidFill>
              </a:rPr>
              <a:t>4</a:t>
            </a:r>
            <a:r>
              <a:rPr lang="en-US" sz="1600" dirty="0" smtClean="0"/>
              <a:t>	              7	            </a:t>
            </a:r>
            <a:r>
              <a:rPr lang="en-US" sz="1600" dirty="0" smtClean="0">
                <a:solidFill>
                  <a:srgbClr val="FF0000"/>
                </a:solidFill>
              </a:rPr>
              <a:t>1</a:t>
            </a:r>
            <a:r>
              <a:rPr lang="en-US" sz="1600" dirty="0" smtClean="0"/>
              <a:t>	2</a:t>
            </a:r>
          </a:p>
          <a:p>
            <a:r>
              <a:rPr lang="en-US" sz="1600" dirty="0"/>
              <a:t> </a:t>
            </a:r>
            <a:r>
              <a:rPr lang="en-US" sz="1600" dirty="0" smtClean="0"/>
              <a:t>          /    |  \          /   \            /</a:t>
            </a:r>
          </a:p>
          <a:p>
            <a:r>
              <a:rPr lang="en-US" sz="1600" dirty="0" smtClean="0"/>
              <a:t>          </a:t>
            </a:r>
            <a:r>
              <a:rPr lang="en-US" sz="1600" dirty="0" smtClean="0">
                <a:solidFill>
                  <a:srgbClr val="FF0000"/>
                </a:solidFill>
              </a:rPr>
              <a:t>7</a:t>
            </a:r>
            <a:r>
              <a:rPr lang="en-US" sz="1600" dirty="0" smtClean="0"/>
              <a:t>    1   2        1   2          </a:t>
            </a:r>
            <a:r>
              <a:rPr lang="en-US" sz="1600" b="1" dirty="0" smtClean="0">
                <a:solidFill>
                  <a:srgbClr val="FF0000"/>
                </a:solidFill>
              </a:rPr>
              <a:t>2</a:t>
            </a:r>
          </a:p>
          <a:p>
            <a:r>
              <a:rPr lang="en-US" sz="1600" dirty="0"/>
              <a:t> </a:t>
            </a:r>
            <a:r>
              <a:rPr lang="en-US" sz="1600" dirty="0" smtClean="0"/>
              <a:t>        /  \</a:t>
            </a:r>
          </a:p>
          <a:p>
            <a:r>
              <a:rPr lang="en-US" sz="1600" dirty="0"/>
              <a:t> </a:t>
            </a:r>
            <a:r>
              <a:rPr lang="en-US" sz="1600" dirty="0" smtClean="0"/>
              <a:t>      1    2</a:t>
            </a:r>
          </a:p>
          <a:p>
            <a:endParaRPr lang="en-US" sz="1600" dirty="0" smtClean="0"/>
          </a:p>
          <a:p>
            <a:r>
              <a:rPr lang="mr-IN" sz="1600" dirty="0" err="1"/>
              <a:t>var</a:t>
            </a:r>
            <a:r>
              <a:rPr lang="mr-IN" sz="1600" dirty="0"/>
              <a:t> </a:t>
            </a:r>
            <a:r>
              <a:rPr lang="mr-IN" sz="1600" dirty="0" err="1"/>
              <a:t>dfs</a:t>
            </a:r>
            <a:r>
              <a:rPr lang="mr-IN" sz="1600" dirty="0"/>
              <a:t> = </a:t>
            </a:r>
            <a:r>
              <a:rPr lang="mr-IN" sz="1600" dirty="0" err="1"/>
              <a:t>function</a:t>
            </a:r>
            <a:r>
              <a:rPr lang="mr-IN" sz="1600" dirty="0"/>
              <a:t>(</a:t>
            </a:r>
            <a:r>
              <a:rPr lang="mr-IN" sz="1600" dirty="0" err="1"/>
              <a:t>nums</a:t>
            </a:r>
            <a:r>
              <a:rPr lang="mr-IN" sz="1600" dirty="0"/>
              <a:t>, </a:t>
            </a:r>
            <a:r>
              <a:rPr lang="en-US" sz="1600" dirty="0" smtClean="0"/>
              <a:t>index</a:t>
            </a:r>
            <a:r>
              <a:rPr lang="mr-IN" sz="1600" dirty="0" smtClean="0"/>
              <a:t>, </a:t>
            </a:r>
            <a:r>
              <a:rPr lang="mr-IN" sz="1600" dirty="0" err="1"/>
              <a:t>arr</a:t>
            </a:r>
            <a:r>
              <a:rPr lang="mr-IN" sz="1600" dirty="0"/>
              <a:t>, </a:t>
            </a:r>
            <a:r>
              <a:rPr lang="mr-IN" sz="1600" dirty="0" err="1" smtClean="0"/>
              <a:t>map</a:t>
            </a:r>
            <a:r>
              <a:rPr lang="mr-IN" sz="1600" dirty="0" smtClean="0"/>
              <a:t>) </a:t>
            </a:r>
            <a:r>
              <a:rPr lang="mr-IN" sz="1600" dirty="0"/>
              <a:t>{    </a:t>
            </a:r>
            <a:endParaRPr lang="en-US" sz="1600" dirty="0" smtClean="0"/>
          </a:p>
          <a:p>
            <a:r>
              <a:rPr lang="en-US" sz="1600" dirty="0"/>
              <a:t> </a:t>
            </a:r>
            <a:r>
              <a:rPr lang="en-US" sz="1600" dirty="0" smtClean="0"/>
              <a:t>       </a:t>
            </a:r>
            <a:r>
              <a:rPr lang="mr-IN" sz="1600" dirty="0" err="1" smtClean="0"/>
              <a:t>if</a:t>
            </a:r>
            <a:r>
              <a:rPr lang="mr-IN" sz="1600" dirty="0" smtClean="0"/>
              <a:t>(</a:t>
            </a:r>
            <a:r>
              <a:rPr lang="mr-IN" sz="1600" dirty="0" err="1" smtClean="0"/>
              <a:t>arr.length</a:t>
            </a:r>
            <a:r>
              <a:rPr lang="mr-IN" sz="1600" dirty="0" smtClean="0"/>
              <a:t> </a:t>
            </a:r>
            <a:r>
              <a:rPr lang="mr-IN" sz="1600" dirty="0"/>
              <a:t>&gt; 1) {        </a:t>
            </a:r>
            <a:endParaRPr lang="en-US" sz="1600" dirty="0"/>
          </a:p>
          <a:p>
            <a:r>
              <a:rPr lang="en-US" sz="1600" dirty="0" smtClean="0"/>
              <a:t>            </a:t>
            </a:r>
            <a:r>
              <a:rPr lang="mr-IN" sz="1600" dirty="0" smtClean="0"/>
              <a:t>// </a:t>
            </a:r>
            <a:r>
              <a:rPr lang="mr-IN" sz="1600" dirty="0" err="1"/>
              <a:t>trick</a:t>
            </a:r>
            <a:r>
              <a:rPr lang="mr-IN" sz="1600" dirty="0"/>
              <a:t> to </a:t>
            </a:r>
            <a:r>
              <a:rPr lang="mr-IN" sz="1600" dirty="0" err="1"/>
              <a:t>de-dup</a:t>
            </a:r>
            <a:r>
              <a:rPr lang="mr-IN" sz="1600" dirty="0"/>
              <a:t> </a:t>
            </a:r>
            <a:r>
              <a:rPr lang="mr-IN" sz="1600" dirty="0" err="1"/>
              <a:t>array</a:t>
            </a:r>
            <a:r>
              <a:rPr lang="mr-IN" sz="1600" dirty="0"/>
              <a:t>        </a:t>
            </a:r>
            <a:endParaRPr lang="en-US" sz="1600" dirty="0" smtClean="0"/>
          </a:p>
          <a:p>
            <a:r>
              <a:rPr lang="en-US" sz="1600" dirty="0"/>
              <a:t> </a:t>
            </a:r>
            <a:r>
              <a:rPr lang="en-US" sz="1600" dirty="0" smtClean="0"/>
              <a:t>           </a:t>
            </a:r>
            <a:r>
              <a:rPr lang="mr-IN" sz="1600" dirty="0" err="1" smtClean="0"/>
              <a:t>map</a:t>
            </a:r>
            <a:r>
              <a:rPr lang="mr-IN" sz="1600" dirty="0" smtClean="0"/>
              <a:t>[</a:t>
            </a:r>
            <a:r>
              <a:rPr lang="mr-IN" sz="1600" dirty="0" err="1" smtClean="0"/>
              <a:t>arr.slice</a:t>
            </a:r>
            <a:r>
              <a:rPr lang="mr-IN" sz="1600" dirty="0" smtClean="0"/>
              <a:t>(0</a:t>
            </a:r>
            <a:r>
              <a:rPr lang="mr-IN" sz="1600" dirty="0"/>
              <a:t>)] = </a:t>
            </a:r>
            <a:r>
              <a:rPr lang="mr-IN" sz="1600" dirty="0" err="1"/>
              <a:t>arr.slice</a:t>
            </a:r>
            <a:r>
              <a:rPr lang="mr-IN" sz="1600" dirty="0"/>
              <a:t>(0);    </a:t>
            </a:r>
            <a:endParaRPr lang="en-US" sz="1600" dirty="0" smtClean="0"/>
          </a:p>
          <a:p>
            <a:r>
              <a:rPr lang="en-US" sz="1600" dirty="0"/>
              <a:t> </a:t>
            </a:r>
            <a:r>
              <a:rPr lang="en-US" sz="1600" dirty="0" smtClean="0"/>
              <a:t>      </a:t>
            </a:r>
            <a:r>
              <a:rPr lang="mr-IN" sz="1600" dirty="0" smtClean="0"/>
              <a:t>}    </a:t>
            </a:r>
            <a:endParaRPr lang="en-US" sz="1600" dirty="0" smtClean="0"/>
          </a:p>
          <a:p>
            <a:r>
              <a:rPr lang="en-US" sz="1600" dirty="0"/>
              <a:t> </a:t>
            </a:r>
            <a:r>
              <a:rPr lang="en-US" sz="1600" dirty="0" smtClean="0"/>
              <a:t>      </a:t>
            </a:r>
            <a:r>
              <a:rPr lang="mr-IN" sz="1600" dirty="0" err="1" smtClean="0">
                <a:solidFill>
                  <a:schemeClr val="accent1">
                    <a:lumMod val="75000"/>
                  </a:schemeClr>
                </a:solidFill>
              </a:rPr>
              <a:t>for</a:t>
            </a:r>
            <a:r>
              <a:rPr lang="mr-IN" sz="1600" dirty="0" smtClean="0">
                <a:solidFill>
                  <a:schemeClr val="accent1">
                    <a:lumMod val="75000"/>
                  </a:schemeClr>
                </a:solidFill>
              </a:rPr>
              <a:t> </a:t>
            </a:r>
            <a:r>
              <a:rPr lang="mr-IN" sz="1600" dirty="0">
                <a:solidFill>
                  <a:schemeClr val="accent1">
                    <a:lumMod val="75000"/>
                  </a:schemeClr>
                </a:solidFill>
              </a:rPr>
              <a:t>(</a:t>
            </a:r>
            <a:r>
              <a:rPr lang="mr-IN" sz="1600" dirty="0" err="1">
                <a:solidFill>
                  <a:schemeClr val="accent1">
                    <a:lumMod val="75000"/>
                  </a:schemeClr>
                </a:solidFill>
              </a:rPr>
              <a:t>var</a:t>
            </a:r>
            <a:r>
              <a:rPr lang="mr-IN" sz="1600" dirty="0">
                <a:solidFill>
                  <a:schemeClr val="accent1">
                    <a:lumMod val="75000"/>
                  </a:schemeClr>
                </a:solidFill>
              </a:rPr>
              <a:t> </a:t>
            </a:r>
            <a:r>
              <a:rPr lang="en-US" sz="1600" b="1" dirty="0" err="1" smtClean="0">
                <a:solidFill>
                  <a:srgbClr val="FF0000"/>
                </a:solidFill>
              </a:rPr>
              <a:t>i</a:t>
            </a:r>
            <a:r>
              <a:rPr lang="en-US" sz="1600" b="1" dirty="0" smtClean="0">
                <a:solidFill>
                  <a:srgbClr val="FF0000"/>
                </a:solidFill>
              </a:rPr>
              <a:t>=index</a:t>
            </a:r>
            <a:r>
              <a:rPr lang="mr-IN" sz="1600" dirty="0" smtClean="0">
                <a:solidFill>
                  <a:schemeClr val="accent1">
                    <a:lumMod val="75000"/>
                  </a:schemeClr>
                </a:solidFill>
              </a:rPr>
              <a:t>; </a:t>
            </a:r>
            <a:r>
              <a:rPr lang="mr-IN" sz="1600" dirty="0" err="1">
                <a:solidFill>
                  <a:schemeClr val="accent1">
                    <a:lumMod val="75000"/>
                  </a:schemeClr>
                </a:solidFill>
              </a:rPr>
              <a:t>i</a:t>
            </a:r>
            <a:r>
              <a:rPr lang="mr-IN" sz="1600" dirty="0">
                <a:solidFill>
                  <a:schemeClr val="accent1">
                    <a:lumMod val="75000"/>
                  </a:schemeClr>
                </a:solidFill>
              </a:rPr>
              <a:t>&lt;</a:t>
            </a:r>
            <a:r>
              <a:rPr lang="mr-IN" sz="1600" dirty="0" err="1">
                <a:solidFill>
                  <a:schemeClr val="accent1">
                    <a:lumMod val="75000"/>
                  </a:schemeClr>
                </a:solidFill>
              </a:rPr>
              <a:t>nums.length</a:t>
            </a:r>
            <a:r>
              <a:rPr lang="mr-IN" sz="1600" dirty="0">
                <a:solidFill>
                  <a:schemeClr val="accent1">
                    <a:lumMod val="75000"/>
                  </a:schemeClr>
                </a:solidFill>
              </a:rPr>
              <a:t>; </a:t>
            </a:r>
            <a:r>
              <a:rPr lang="mr-IN" sz="1600" dirty="0" err="1">
                <a:solidFill>
                  <a:schemeClr val="accent1">
                    <a:lumMod val="75000"/>
                  </a:schemeClr>
                </a:solidFill>
              </a:rPr>
              <a:t>i</a:t>
            </a:r>
            <a:r>
              <a:rPr lang="mr-IN" sz="1600" dirty="0">
                <a:solidFill>
                  <a:schemeClr val="accent1">
                    <a:lumMod val="75000"/>
                  </a:schemeClr>
                </a:solidFill>
              </a:rPr>
              <a:t>++) {        </a:t>
            </a:r>
            <a:endParaRPr lang="en-US" sz="1600" dirty="0" smtClean="0">
              <a:solidFill>
                <a:schemeClr val="accent1">
                  <a:lumMod val="75000"/>
                </a:schemeClr>
              </a:solidFill>
            </a:endParaRPr>
          </a:p>
          <a:p>
            <a:r>
              <a:rPr lang="en-US" sz="1600" dirty="0">
                <a:solidFill>
                  <a:schemeClr val="accent1">
                    <a:lumMod val="75000"/>
                  </a:schemeClr>
                </a:solidFill>
              </a:rPr>
              <a:t> </a:t>
            </a:r>
            <a:r>
              <a:rPr lang="en-US" sz="1600" dirty="0" smtClean="0">
                <a:solidFill>
                  <a:schemeClr val="accent1">
                    <a:lumMod val="75000"/>
                  </a:schemeClr>
                </a:solidFill>
              </a:rPr>
              <a:t>           </a:t>
            </a:r>
            <a:r>
              <a:rPr lang="mr-IN" sz="1600" b="1" dirty="0" err="1" smtClean="0">
                <a:solidFill>
                  <a:schemeClr val="accent1">
                    <a:lumMod val="75000"/>
                  </a:schemeClr>
                </a:solidFill>
              </a:rPr>
              <a:t>if</a:t>
            </a:r>
            <a:r>
              <a:rPr lang="mr-IN" sz="1600" b="1" dirty="0" smtClean="0">
                <a:solidFill>
                  <a:schemeClr val="accent1">
                    <a:lumMod val="75000"/>
                  </a:schemeClr>
                </a:solidFill>
              </a:rPr>
              <a:t> </a:t>
            </a:r>
            <a:r>
              <a:rPr lang="mr-IN" sz="1600" b="1" dirty="0">
                <a:solidFill>
                  <a:schemeClr val="accent1">
                    <a:lumMod val="75000"/>
                  </a:schemeClr>
                </a:solidFill>
              </a:rPr>
              <a:t>(</a:t>
            </a:r>
            <a:r>
              <a:rPr lang="mr-IN" sz="1600" b="1" dirty="0" err="1">
                <a:solidFill>
                  <a:schemeClr val="accent1">
                    <a:lumMod val="75000"/>
                  </a:schemeClr>
                </a:solidFill>
              </a:rPr>
              <a:t>arr.length</a:t>
            </a:r>
            <a:r>
              <a:rPr lang="mr-IN" sz="1600" b="1" dirty="0">
                <a:solidFill>
                  <a:schemeClr val="accent1">
                    <a:lumMod val="75000"/>
                  </a:schemeClr>
                </a:solidFill>
              </a:rPr>
              <a:t> == 0 || </a:t>
            </a:r>
            <a:r>
              <a:rPr lang="mr-IN" sz="1600" b="1" dirty="0" err="1">
                <a:solidFill>
                  <a:schemeClr val="accent1">
                    <a:lumMod val="75000"/>
                  </a:schemeClr>
                </a:solidFill>
              </a:rPr>
              <a:t>nums</a:t>
            </a:r>
            <a:r>
              <a:rPr lang="mr-IN" sz="1600" b="1" dirty="0">
                <a:solidFill>
                  <a:schemeClr val="accent1">
                    <a:lumMod val="75000"/>
                  </a:schemeClr>
                </a:solidFill>
              </a:rPr>
              <a:t>[</a:t>
            </a:r>
            <a:r>
              <a:rPr lang="mr-IN" sz="1600" b="1" dirty="0" err="1">
                <a:solidFill>
                  <a:schemeClr val="accent1">
                    <a:lumMod val="75000"/>
                  </a:schemeClr>
                </a:solidFill>
              </a:rPr>
              <a:t>i</a:t>
            </a:r>
            <a:r>
              <a:rPr lang="mr-IN" sz="1600" b="1" dirty="0">
                <a:solidFill>
                  <a:schemeClr val="accent1">
                    <a:lumMod val="75000"/>
                  </a:schemeClr>
                </a:solidFill>
              </a:rPr>
              <a:t>] &gt;= </a:t>
            </a:r>
            <a:r>
              <a:rPr lang="mr-IN" sz="1600" b="1" dirty="0" err="1">
                <a:solidFill>
                  <a:schemeClr val="accent1">
                    <a:lumMod val="75000"/>
                  </a:schemeClr>
                </a:solidFill>
              </a:rPr>
              <a:t>arr</a:t>
            </a:r>
            <a:r>
              <a:rPr lang="mr-IN" sz="1600" b="1" dirty="0">
                <a:solidFill>
                  <a:schemeClr val="accent1">
                    <a:lumMod val="75000"/>
                  </a:schemeClr>
                </a:solidFill>
              </a:rPr>
              <a:t>[</a:t>
            </a:r>
            <a:r>
              <a:rPr lang="mr-IN" sz="1600" b="1" dirty="0" err="1">
                <a:solidFill>
                  <a:schemeClr val="accent1">
                    <a:lumMod val="75000"/>
                  </a:schemeClr>
                </a:solidFill>
              </a:rPr>
              <a:t>arr.length</a:t>
            </a:r>
            <a:r>
              <a:rPr lang="mr-IN" sz="1600" b="1" dirty="0">
                <a:solidFill>
                  <a:schemeClr val="accent1">
                    <a:lumMod val="75000"/>
                  </a:schemeClr>
                </a:solidFill>
              </a:rPr>
              <a:t> - 1]) </a:t>
            </a:r>
            <a:r>
              <a:rPr lang="mr-IN" sz="1600" dirty="0">
                <a:solidFill>
                  <a:schemeClr val="accent1">
                    <a:lumMod val="75000"/>
                  </a:schemeClr>
                </a:solidFill>
              </a:rPr>
              <a:t>{   </a:t>
            </a:r>
            <a:r>
              <a:rPr lang="en-US" sz="1600" dirty="0" smtClean="0">
                <a:solidFill>
                  <a:schemeClr val="accent1">
                    <a:lumMod val="75000"/>
                  </a:schemeClr>
                </a:solidFill>
              </a:rPr>
              <a:t>// compare</a:t>
            </a:r>
            <a:r>
              <a:rPr lang="mr-IN" sz="1600" dirty="0" smtClean="0">
                <a:solidFill>
                  <a:schemeClr val="accent1">
                    <a:lumMod val="75000"/>
                  </a:schemeClr>
                </a:solidFill>
              </a:rPr>
              <a:t>         </a:t>
            </a:r>
            <a:r>
              <a:rPr lang="en-US" sz="1600" dirty="0" smtClean="0">
                <a:solidFill>
                  <a:schemeClr val="accent1">
                    <a:lumMod val="75000"/>
                  </a:schemeClr>
                </a:solidFill>
              </a:rPr>
              <a:t>	</a:t>
            </a:r>
            <a:r>
              <a:rPr lang="mr-IN" sz="1600" dirty="0" err="1" smtClean="0">
                <a:solidFill>
                  <a:schemeClr val="accent1">
                    <a:lumMod val="75000"/>
                  </a:schemeClr>
                </a:solidFill>
              </a:rPr>
              <a:t>arr.push</a:t>
            </a:r>
            <a:r>
              <a:rPr lang="mr-IN" sz="1600" dirty="0" smtClean="0">
                <a:solidFill>
                  <a:schemeClr val="accent1">
                    <a:lumMod val="75000"/>
                  </a:schemeClr>
                </a:solidFill>
              </a:rPr>
              <a:t>(</a:t>
            </a:r>
            <a:r>
              <a:rPr lang="mr-IN" sz="1600" dirty="0" err="1" smtClean="0">
                <a:solidFill>
                  <a:schemeClr val="accent1">
                    <a:lumMod val="75000"/>
                  </a:schemeClr>
                </a:solidFill>
              </a:rPr>
              <a:t>nums</a:t>
            </a:r>
            <a:r>
              <a:rPr lang="mr-IN" sz="1600" dirty="0" smtClean="0">
                <a:solidFill>
                  <a:schemeClr val="accent1">
                    <a:lumMod val="75000"/>
                  </a:schemeClr>
                </a:solidFill>
              </a:rPr>
              <a:t>[</a:t>
            </a:r>
            <a:r>
              <a:rPr lang="mr-IN" sz="1600" dirty="0" err="1" smtClean="0">
                <a:solidFill>
                  <a:schemeClr val="accent1">
                    <a:lumMod val="75000"/>
                  </a:schemeClr>
                </a:solidFill>
              </a:rPr>
              <a:t>i</a:t>
            </a:r>
            <a:r>
              <a:rPr lang="mr-IN" sz="1600" dirty="0">
                <a:solidFill>
                  <a:schemeClr val="accent1">
                    <a:lumMod val="75000"/>
                  </a:schemeClr>
                </a:solidFill>
              </a:rPr>
              <a:t>]);            </a:t>
            </a:r>
            <a:endParaRPr lang="en-US" sz="1600" dirty="0" smtClean="0">
              <a:solidFill>
                <a:schemeClr val="accent1">
                  <a:lumMod val="75000"/>
                </a:schemeClr>
              </a:solidFill>
            </a:endParaRPr>
          </a:p>
          <a:p>
            <a:r>
              <a:rPr lang="en-US" sz="1600" dirty="0">
                <a:solidFill>
                  <a:schemeClr val="accent1">
                    <a:lumMod val="75000"/>
                  </a:schemeClr>
                </a:solidFill>
              </a:rPr>
              <a:t>	</a:t>
            </a:r>
            <a:r>
              <a:rPr lang="mr-IN" sz="1600" dirty="0" err="1" smtClean="0">
                <a:solidFill>
                  <a:schemeClr val="accent1">
                    <a:lumMod val="75000"/>
                  </a:schemeClr>
                </a:solidFill>
              </a:rPr>
              <a:t>dfs</a:t>
            </a:r>
            <a:r>
              <a:rPr lang="mr-IN" sz="1600" dirty="0" smtClean="0">
                <a:solidFill>
                  <a:schemeClr val="accent1">
                    <a:lumMod val="75000"/>
                  </a:schemeClr>
                </a:solidFill>
              </a:rPr>
              <a:t>(</a:t>
            </a:r>
            <a:r>
              <a:rPr lang="mr-IN" sz="1600" dirty="0" err="1" smtClean="0">
                <a:solidFill>
                  <a:schemeClr val="accent1">
                    <a:lumMod val="75000"/>
                  </a:schemeClr>
                </a:solidFill>
              </a:rPr>
              <a:t>nums</a:t>
            </a:r>
            <a:r>
              <a:rPr lang="mr-IN" sz="1600" dirty="0">
                <a:solidFill>
                  <a:schemeClr val="accent1">
                    <a:lumMod val="75000"/>
                  </a:schemeClr>
                </a:solidFill>
              </a:rPr>
              <a:t>, </a:t>
            </a:r>
            <a:r>
              <a:rPr lang="mr-IN" sz="1600" b="1" dirty="0">
                <a:solidFill>
                  <a:srgbClr val="FF0000"/>
                </a:solidFill>
              </a:rPr>
              <a:t>i+1</a:t>
            </a:r>
            <a:r>
              <a:rPr lang="mr-IN" sz="1600" dirty="0">
                <a:solidFill>
                  <a:schemeClr val="accent1">
                    <a:lumMod val="75000"/>
                  </a:schemeClr>
                </a:solidFill>
              </a:rPr>
              <a:t>, </a:t>
            </a:r>
            <a:r>
              <a:rPr lang="mr-IN" sz="1600" dirty="0" err="1">
                <a:solidFill>
                  <a:schemeClr val="accent1">
                    <a:lumMod val="75000"/>
                  </a:schemeClr>
                </a:solidFill>
              </a:rPr>
              <a:t>arr</a:t>
            </a:r>
            <a:r>
              <a:rPr lang="mr-IN" sz="1600" dirty="0">
                <a:solidFill>
                  <a:schemeClr val="accent1">
                    <a:lumMod val="75000"/>
                  </a:schemeClr>
                </a:solidFill>
              </a:rPr>
              <a:t>, </a:t>
            </a:r>
            <a:r>
              <a:rPr lang="mr-IN" sz="1600" dirty="0" err="1" smtClean="0">
                <a:solidFill>
                  <a:schemeClr val="accent1">
                    <a:lumMod val="75000"/>
                  </a:schemeClr>
                </a:solidFill>
              </a:rPr>
              <a:t>map</a:t>
            </a:r>
            <a:r>
              <a:rPr lang="mr-IN" sz="1600" dirty="0" smtClean="0">
                <a:solidFill>
                  <a:schemeClr val="accent1">
                    <a:lumMod val="75000"/>
                  </a:schemeClr>
                </a:solidFill>
              </a:rPr>
              <a:t>);            </a:t>
            </a:r>
            <a:endParaRPr lang="en-US" sz="1600" dirty="0" smtClean="0">
              <a:solidFill>
                <a:schemeClr val="accent1">
                  <a:lumMod val="75000"/>
                </a:schemeClr>
              </a:solidFill>
            </a:endParaRPr>
          </a:p>
          <a:p>
            <a:r>
              <a:rPr lang="en-US" sz="1600" dirty="0">
                <a:solidFill>
                  <a:schemeClr val="accent1">
                    <a:lumMod val="75000"/>
                  </a:schemeClr>
                </a:solidFill>
              </a:rPr>
              <a:t>	</a:t>
            </a:r>
            <a:r>
              <a:rPr lang="mr-IN" sz="1600" dirty="0" err="1" smtClean="0">
                <a:solidFill>
                  <a:schemeClr val="accent1">
                    <a:lumMod val="75000"/>
                  </a:schemeClr>
                </a:solidFill>
              </a:rPr>
              <a:t>arr.pop</a:t>
            </a:r>
            <a:r>
              <a:rPr lang="mr-IN" sz="1600" dirty="0">
                <a:solidFill>
                  <a:schemeClr val="accent1">
                    <a:lumMod val="75000"/>
                  </a:schemeClr>
                </a:solidFill>
              </a:rPr>
              <a:t>();        </a:t>
            </a:r>
            <a:endParaRPr lang="en-US" sz="1600" dirty="0" smtClean="0">
              <a:solidFill>
                <a:schemeClr val="accent1">
                  <a:lumMod val="75000"/>
                </a:schemeClr>
              </a:solidFill>
            </a:endParaRPr>
          </a:p>
          <a:p>
            <a:r>
              <a:rPr lang="en-US" sz="1600" dirty="0" smtClean="0">
                <a:solidFill>
                  <a:schemeClr val="accent1">
                    <a:lumMod val="75000"/>
                  </a:schemeClr>
                </a:solidFill>
              </a:rPr>
              <a:t>           </a:t>
            </a:r>
            <a:r>
              <a:rPr lang="mr-IN" sz="1600" dirty="0" smtClean="0">
                <a:solidFill>
                  <a:schemeClr val="accent1">
                    <a:lumMod val="75000"/>
                  </a:schemeClr>
                </a:solidFill>
              </a:rPr>
              <a:t>}    </a:t>
            </a:r>
            <a:endParaRPr lang="en-US" sz="1600" dirty="0" smtClean="0">
              <a:solidFill>
                <a:schemeClr val="accent1">
                  <a:lumMod val="75000"/>
                </a:schemeClr>
              </a:solidFill>
            </a:endParaRPr>
          </a:p>
          <a:p>
            <a:r>
              <a:rPr lang="en-US" sz="1600" dirty="0">
                <a:solidFill>
                  <a:schemeClr val="accent1">
                    <a:lumMod val="75000"/>
                  </a:schemeClr>
                </a:solidFill>
              </a:rPr>
              <a:t> </a:t>
            </a:r>
            <a:r>
              <a:rPr lang="en-US" sz="1600" dirty="0" smtClean="0">
                <a:solidFill>
                  <a:schemeClr val="accent1">
                    <a:lumMod val="75000"/>
                  </a:schemeClr>
                </a:solidFill>
              </a:rPr>
              <a:t>     </a:t>
            </a:r>
            <a:r>
              <a:rPr lang="mr-IN" sz="1600" dirty="0" smtClean="0">
                <a:solidFill>
                  <a:schemeClr val="accent1">
                    <a:lumMod val="75000"/>
                  </a:schemeClr>
                </a:solidFill>
              </a:rPr>
              <a:t>}</a:t>
            </a:r>
            <a:endParaRPr lang="en-US" sz="1600" dirty="0" smtClean="0">
              <a:solidFill>
                <a:schemeClr val="accent1">
                  <a:lumMod val="75000"/>
                </a:schemeClr>
              </a:solidFill>
            </a:endParaRPr>
          </a:p>
          <a:p>
            <a:r>
              <a:rPr lang="mr-IN" sz="1600" dirty="0" smtClean="0"/>
              <a:t>}</a:t>
            </a:r>
            <a:endParaRPr lang="en-US" sz="1600" dirty="0"/>
          </a:p>
        </p:txBody>
      </p:sp>
      <p:sp>
        <p:nvSpPr>
          <p:cNvPr id="5" name="Rectangle 4"/>
          <p:cNvSpPr/>
          <p:nvPr/>
        </p:nvSpPr>
        <p:spPr>
          <a:xfrm>
            <a:off x="6578930" y="463139"/>
            <a:ext cx="6096000" cy="6740307"/>
          </a:xfrm>
          <a:prstGeom prst="rect">
            <a:avLst/>
          </a:prstGeom>
        </p:spPr>
        <p:txBody>
          <a:bodyPr>
            <a:spAutoFit/>
          </a:bodyPr>
          <a:lstStyle/>
          <a:p>
            <a:r>
              <a:rPr lang="en-US" sz="1600" dirty="0" smtClean="0"/>
              <a:t>Write </a:t>
            </a:r>
            <a:r>
              <a:rPr lang="en-US" sz="1600" dirty="0"/>
              <a:t>a function that takes an integer n and return all possible combinations of its factors.</a:t>
            </a:r>
          </a:p>
          <a:p>
            <a:r>
              <a:rPr lang="pt-BR" sz="1600" dirty="0" err="1"/>
              <a:t>Examples</a:t>
            </a:r>
            <a:r>
              <a:rPr lang="pt-BR" sz="1600" dirty="0"/>
              <a:t> </a:t>
            </a:r>
            <a:r>
              <a:rPr lang="pt-BR" sz="1600" dirty="0" smtClean="0"/>
              <a:t>:</a:t>
            </a:r>
            <a:r>
              <a:rPr lang="pt-BR" sz="1600" dirty="0"/>
              <a:t>Input: </a:t>
            </a:r>
            <a:r>
              <a:rPr lang="pt-BR" sz="1600" dirty="0" smtClean="0"/>
              <a:t>12</a:t>
            </a:r>
          </a:p>
          <a:p>
            <a:r>
              <a:rPr lang="pt-BR" sz="1600" dirty="0" smtClean="0"/>
              <a:t>Output</a:t>
            </a:r>
            <a:r>
              <a:rPr lang="pt-BR" sz="1600" dirty="0"/>
              <a:t>:[  [2, 6],  [2, 2, 3],  [3, 4</a:t>
            </a:r>
            <a:r>
              <a:rPr lang="pt-BR" sz="1600" dirty="0" smtClean="0"/>
              <a:t>]]</a:t>
            </a:r>
          </a:p>
          <a:p>
            <a:r>
              <a:rPr lang="pt-BR" sz="1600" dirty="0" err="1" smtClean="0"/>
              <a:t>e.g</a:t>
            </a:r>
            <a:r>
              <a:rPr lang="pt-BR" sz="1600" dirty="0" smtClean="0"/>
              <a:t>: 8   [2,2,2], [2,4]</a:t>
            </a:r>
          </a:p>
          <a:p>
            <a:r>
              <a:rPr lang="pt-BR" sz="1600" dirty="0" smtClean="0"/>
              <a:t>                 2                              3                            4           ...       5  6   7  8</a:t>
            </a:r>
            <a:endParaRPr lang="pt-BR" sz="1600" dirty="0"/>
          </a:p>
          <a:p>
            <a:r>
              <a:rPr lang="en-US" sz="1600" dirty="0" smtClean="0"/>
              <a:t>   /   /   /   |   \   \   \  </a:t>
            </a:r>
            <a:r>
              <a:rPr lang="en-US" sz="1600" dirty="0"/>
              <a:t> </a:t>
            </a:r>
            <a:r>
              <a:rPr lang="en-US" sz="1600" dirty="0" smtClean="0"/>
              <a:t>  /   </a:t>
            </a:r>
            <a:r>
              <a:rPr lang="en-US" sz="1600" dirty="0"/>
              <a:t>/   / </a:t>
            </a:r>
            <a:r>
              <a:rPr lang="en-US" sz="1600" dirty="0" smtClean="0"/>
              <a:t>  </a:t>
            </a:r>
            <a:r>
              <a:rPr lang="en-US" sz="1600" dirty="0"/>
              <a:t>\   \   \ </a:t>
            </a:r>
            <a:r>
              <a:rPr lang="en-US" sz="1600" dirty="0" smtClean="0"/>
              <a:t>    /   </a:t>
            </a:r>
            <a:r>
              <a:rPr lang="en-US" sz="1600" dirty="0"/>
              <a:t>/   /   \   \   </a:t>
            </a:r>
            <a:r>
              <a:rPr lang="en-US" sz="1600" dirty="0" smtClean="0"/>
              <a:t> </a:t>
            </a:r>
          </a:p>
          <a:p>
            <a:r>
              <a:rPr lang="en-US" sz="1600" dirty="0" smtClean="0"/>
              <a:t>  2   3  4    5   6   7  8   3  4  5     6   7  8   4 5   6    7    8    </a:t>
            </a:r>
          </a:p>
          <a:p>
            <a:r>
              <a:rPr lang="en-US" sz="1600" dirty="0" smtClean="0"/>
              <a:t>  </a:t>
            </a:r>
            <a:endParaRPr lang="en-US" sz="1600" dirty="0"/>
          </a:p>
          <a:p>
            <a:endParaRPr lang="en-US" sz="1600" dirty="0"/>
          </a:p>
          <a:p>
            <a:endParaRPr lang="en-US" sz="1600" dirty="0"/>
          </a:p>
          <a:p>
            <a:r>
              <a:rPr lang="mr-IN" sz="1600" dirty="0" err="1" smtClean="0"/>
              <a:t>dfs</a:t>
            </a:r>
            <a:r>
              <a:rPr lang="mr-IN" sz="1600" dirty="0" smtClean="0"/>
              <a:t>(</a:t>
            </a:r>
            <a:r>
              <a:rPr lang="mr-IN" sz="1600" dirty="0" err="1" smtClean="0"/>
              <a:t>n</a:t>
            </a:r>
            <a:r>
              <a:rPr lang="mr-IN" sz="1600" dirty="0"/>
              <a:t>, 2, [], </a:t>
            </a:r>
            <a:r>
              <a:rPr lang="mr-IN" sz="1600" dirty="0" err="1"/>
              <a:t>res</a:t>
            </a:r>
            <a:r>
              <a:rPr lang="mr-IN" sz="1600" dirty="0" smtClean="0"/>
              <a:t>);</a:t>
            </a:r>
            <a:endParaRPr lang="en-US" sz="1600" dirty="0" smtClean="0"/>
          </a:p>
          <a:p>
            <a:r>
              <a:rPr lang="mr-IN" sz="1600" dirty="0" err="1" smtClean="0"/>
              <a:t>var</a:t>
            </a:r>
            <a:r>
              <a:rPr lang="mr-IN" sz="1600" dirty="0" smtClean="0"/>
              <a:t> </a:t>
            </a:r>
            <a:r>
              <a:rPr lang="mr-IN" sz="1600" dirty="0" err="1"/>
              <a:t>dfs</a:t>
            </a:r>
            <a:r>
              <a:rPr lang="mr-IN" sz="1600" dirty="0"/>
              <a:t> = </a:t>
            </a:r>
            <a:r>
              <a:rPr lang="mr-IN" sz="1600" dirty="0" err="1"/>
              <a:t>function</a:t>
            </a:r>
            <a:r>
              <a:rPr lang="mr-IN" sz="1600" dirty="0"/>
              <a:t>(</a:t>
            </a:r>
            <a:r>
              <a:rPr lang="mr-IN" sz="1600" dirty="0" err="1"/>
              <a:t>n</a:t>
            </a:r>
            <a:r>
              <a:rPr lang="mr-IN" sz="1600" dirty="0"/>
              <a:t>, </a:t>
            </a:r>
            <a:r>
              <a:rPr lang="mr-IN" sz="1600" dirty="0" err="1"/>
              <a:t>index</a:t>
            </a:r>
            <a:r>
              <a:rPr lang="mr-IN" sz="1600" dirty="0"/>
              <a:t>, </a:t>
            </a:r>
            <a:r>
              <a:rPr lang="mr-IN" sz="1600" dirty="0" err="1"/>
              <a:t>arr</a:t>
            </a:r>
            <a:r>
              <a:rPr lang="mr-IN" sz="1600" dirty="0"/>
              <a:t>, </a:t>
            </a:r>
            <a:r>
              <a:rPr lang="mr-IN" sz="1600" dirty="0" err="1"/>
              <a:t>res</a:t>
            </a:r>
            <a:r>
              <a:rPr lang="mr-IN" sz="1600" dirty="0"/>
              <a:t>) </a:t>
            </a:r>
            <a:r>
              <a:rPr lang="mr-IN" sz="1600" dirty="0" smtClean="0"/>
              <a:t>{</a:t>
            </a:r>
            <a:endParaRPr lang="en-US" sz="1600" dirty="0" smtClean="0"/>
          </a:p>
          <a:p>
            <a:r>
              <a:rPr lang="en-US" sz="1600" dirty="0" smtClean="0"/>
              <a:t>      </a:t>
            </a:r>
            <a:r>
              <a:rPr lang="mr-IN" sz="1600" dirty="0" smtClean="0"/>
              <a:t>  </a:t>
            </a:r>
            <a:r>
              <a:rPr lang="mr-IN" sz="1600" dirty="0" err="1"/>
              <a:t>if</a:t>
            </a:r>
            <a:r>
              <a:rPr lang="mr-IN" sz="1600" dirty="0"/>
              <a:t>(</a:t>
            </a:r>
            <a:r>
              <a:rPr lang="mr-IN" sz="1600" dirty="0" err="1"/>
              <a:t>n</a:t>
            </a:r>
            <a:r>
              <a:rPr lang="mr-IN" sz="1600" dirty="0"/>
              <a:t>&lt;=0)  </a:t>
            </a:r>
            <a:r>
              <a:rPr lang="mr-IN" sz="1600" dirty="0" err="1"/>
              <a:t>return</a:t>
            </a:r>
            <a:r>
              <a:rPr lang="mr-IN" sz="1600" dirty="0"/>
              <a:t>;  </a:t>
            </a:r>
            <a:endParaRPr lang="en-US" sz="1600" dirty="0" smtClean="0"/>
          </a:p>
          <a:p>
            <a:r>
              <a:rPr lang="en-US" sz="1600" dirty="0" smtClean="0"/>
              <a:t>        </a:t>
            </a:r>
            <a:r>
              <a:rPr lang="mr-IN" sz="1600" dirty="0" err="1" smtClean="0"/>
              <a:t>if</a:t>
            </a:r>
            <a:r>
              <a:rPr lang="mr-IN" sz="1600" dirty="0" smtClean="0"/>
              <a:t>(</a:t>
            </a:r>
            <a:r>
              <a:rPr lang="mr-IN" sz="1600" dirty="0" err="1" smtClean="0"/>
              <a:t>n</a:t>
            </a:r>
            <a:r>
              <a:rPr lang="mr-IN" sz="1600" dirty="0"/>
              <a:t>===1) {     </a:t>
            </a:r>
            <a:endParaRPr lang="en-US" sz="1600" dirty="0" smtClean="0"/>
          </a:p>
          <a:p>
            <a:r>
              <a:rPr lang="en-US" sz="1600" dirty="0"/>
              <a:t> </a:t>
            </a:r>
            <a:r>
              <a:rPr lang="en-US" sz="1600" dirty="0" smtClean="0"/>
              <a:t>                 </a:t>
            </a:r>
            <a:r>
              <a:rPr lang="mr-IN" sz="1600" dirty="0" smtClean="0"/>
              <a:t> </a:t>
            </a:r>
            <a:r>
              <a:rPr lang="mr-IN" sz="1600" dirty="0" err="1"/>
              <a:t>if</a:t>
            </a:r>
            <a:r>
              <a:rPr lang="mr-IN" sz="1600" dirty="0"/>
              <a:t>(</a:t>
            </a:r>
            <a:r>
              <a:rPr lang="mr-IN" sz="1600" dirty="0" err="1"/>
              <a:t>arr.length</a:t>
            </a:r>
            <a:r>
              <a:rPr lang="mr-IN" sz="1600" dirty="0"/>
              <a:t> &gt; 1) </a:t>
            </a:r>
            <a:r>
              <a:rPr lang="mr-IN" sz="1600" dirty="0" smtClean="0"/>
              <a:t> </a:t>
            </a:r>
            <a:r>
              <a:rPr lang="mr-IN" sz="1600" dirty="0"/>
              <a:t>// </a:t>
            </a:r>
            <a:r>
              <a:rPr lang="mr-IN" sz="1600" dirty="0" err="1"/>
              <a:t>arr.length</a:t>
            </a:r>
            <a:r>
              <a:rPr lang="mr-IN" sz="1600" dirty="0"/>
              <a:t>=1 </a:t>
            </a:r>
            <a:r>
              <a:rPr lang="mr-IN" sz="1600" dirty="0" err="1"/>
              <a:t>is</a:t>
            </a:r>
            <a:r>
              <a:rPr lang="mr-IN" sz="1600" dirty="0"/>
              <a:t> </a:t>
            </a:r>
            <a:r>
              <a:rPr lang="mr-IN" sz="1600" dirty="0" err="1"/>
              <a:t>itself</a:t>
            </a:r>
            <a:r>
              <a:rPr lang="mr-IN" sz="1600" dirty="0"/>
              <a:t>         </a:t>
            </a:r>
            <a:endParaRPr lang="en-US" sz="1600" dirty="0" smtClean="0"/>
          </a:p>
          <a:p>
            <a:r>
              <a:rPr lang="en-US" sz="1600" dirty="0"/>
              <a:t>	</a:t>
            </a:r>
            <a:r>
              <a:rPr lang="en-US" sz="1600" dirty="0" smtClean="0"/>
              <a:t>       </a:t>
            </a:r>
            <a:r>
              <a:rPr lang="mr-IN" sz="1600" dirty="0" err="1" smtClean="0"/>
              <a:t>res.push</a:t>
            </a:r>
            <a:r>
              <a:rPr lang="mr-IN" sz="1600" dirty="0" smtClean="0"/>
              <a:t>(</a:t>
            </a:r>
            <a:r>
              <a:rPr lang="mr-IN" sz="1600" dirty="0" err="1" smtClean="0"/>
              <a:t>arr.slice</a:t>
            </a:r>
            <a:r>
              <a:rPr lang="mr-IN" sz="1600" dirty="0" smtClean="0"/>
              <a:t>(0</a:t>
            </a:r>
            <a:r>
              <a:rPr lang="mr-IN" sz="1600" dirty="0"/>
              <a:t>));      </a:t>
            </a:r>
            <a:endParaRPr lang="en-US" sz="1600" dirty="0" smtClean="0"/>
          </a:p>
          <a:p>
            <a:r>
              <a:rPr lang="en-US" sz="1600" dirty="0" smtClean="0"/>
              <a:t>                    </a:t>
            </a:r>
            <a:r>
              <a:rPr lang="mr-IN" sz="1600" dirty="0" err="1" smtClean="0"/>
              <a:t>return</a:t>
            </a:r>
            <a:r>
              <a:rPr lang="mr-IN" sz="1600" dirty="0"/>
              <a:t>;  </a:t>
            </a:r>
            <a:endParaRPr lang="en-US" sz="1600" dirty="0" smtClean="0"/>
          </a:p>
          <a:p>
            <a:r>
              <a:rPr lang="en-US" sz="1600" dirty="0"/>
              <a:t> </a:t>
            </a:r>
            <a:r>
              <a:rPr lang="en-US" sz="1600" dirty="0" smtClean="0"/>
              <a:t>       </a:t>
            </a:r>
            <a:r>
              <a:rPr lang="mr-IN" sz="1600" dirty="0" smtClean="0"/>
              <a:t>}    </a:t>
            </a:r>
            <a:endParaRPr lang="en-US" sz="1600" dirty="0" smtClean="0"/>
          </a:p>
          <a:p>
            <a:r>
              <a:rPr lang="en-US" sz="1600" dirty="0">
                <a:solidFill>
                  <a:schemeClr val="accent1">
                    <a:lumMod val="75000"/>
                  </a:schemeClr>
                </a:solidFill>
              </a:rPr>
              <a:t> </a:t>
            </a:r>
            <a:r>
              <a:rPr lang="en-US" sz="1600" dirty="0" smtClean="0">
                <a:solidFill>
                  <a:schemeClr val="accent1">
                    <a:lumMod val="75000"/>
                  </a:schemeClr>
                </a:solidFill>
              </a:rPr>
              <a:t>       </a:t>
            </a:r>
            <a:r>
              <a:rPr lang="mr-IN" sz="1600" dirty="0" err="1" smtClean="0">
                <a:solidFill>
                  <a:schemeClr val="accent1">
                    <a:lumMod val="75000"/>
                  </a:schemeClr>
                </a:solidFill>
              </a:rPr>
              <a:t>for</a:t>
            </a:r>
            <a:r>
              <a:rPr lang="mr-IN" sz="1600" dirty="0" smtClean="0">
                <a:solidFill>
                  <a:schemeClr val="accent1">
                    <a:lumMod val="75000"/>
                  </a:schemeClr>
                </a:solidFill>
              </a:rPr>
              <a:t>(</a:t>
            </a:r>
            <a:r>
              <a:rPr lang="mr-IN" sz="1600" dirty="0" err="1" smtClean="0">
                <a:solidFill>
                  <a:schemeClr val="accent1">
                    <a:lumMod val="75000"/>
                  </a:schemeClr>
                </a:solidFill>
              </a:rPr>
              <a:t>var</a:t>
            </a:r>
            <a:r>
              <a:rPr lang="mr-IN" sz="1600" dirty="0" smtClean="0">
                <a:solidFill>
                  <a:schemeClr val="accent1">
                    <a:lumMod val="75000"/>
                  </a:schemeClr>
                </a:solidFill>
              </a:rPr>
              <a:t> </a:t>
            </a:r>
            <a:r>
              <a:rPr lang="mr-IN" sz="1600" b="1" dirty="0" err="1">
                <a:solidFill>
                  <a:srgbClr val="FF0000"/>
                </a:solidFill>
              </a:rPr>
              <a:t>i</a:t>
            </a:r>
            <a:r>
              <a:rPr lang="mr-IN" sz="1600" b="1" dirty="0">
                <a:solidFill>
                  <a:srgbClr val="FF0000"/>
                </a:solidFill>
              </a:rPr>
              <a:t> = </a:t>
            </a:r>
            <a:r>
              <a:rPr lang="mr-IN" sz="1600" b="1" dirty="0" err="1">
                <a:solidFill>
                  <a:srgbClr val="FF0000"/>
                </a:solidFill>
              </a:rPr>
              <a:t>index</a:t>
            </a:r>
            <a:r>
              <a:rPr lang="mr-IN" sz="1600" dirty="0">
                <a:solidFill>
                  <a:schemeClr val="accent1">
                    <a:lumMod val="75000"/>
                  </a:schemeClr>
                </a:solidFill>
              </a:rPr>
              <a:t>; </a:t>
            </a:r>
            <a:r>
              <a:rPr lang="mr-IN" sz="1600" dirty="0" err="1">
                <a:solidFill>
                  <a:schemeClr val="accent1">
                    <a:lumMod val="75000"/>
                  </a:schemeClr>
                </a:solidFill>
              </a:rPr>
              <a:t>i</a:t>
            </a:r>
            <a:r>
              <a:rPr lang="mr-IN" sz="1600" dirty="0">
                <a:solidFill>
                  <a:schemeClr val="accent1">
                    <a:lumMod val="75000"/>
                  </a:schemeClr>
                </a:solidFill>
              </a:rPr>
              <a:t>&lt;=</a:t>
            </a:r>
            <a:r>
              <a:rPr lang="mr-IN" sz="1600" dirty="0" err="1">
                <a:solidFill>
                  <a:schemeClr val="accent1">
                    <a:lumMod val="75000"/>
                  </a:schemeClr>
                </a:solidFill>
              </a:rPr>
              <a:t>n</a:t>
            </a:r>
            <a:r>
              <a:rPr lang="mr-IN" sz="1600" dirty="0">
                <a:solidFill>
                  <a:schemeClr val="accent1">
                    <a:lumMod val="75000"/>
                  </a:schemeClr>
                </a:solidFill>
              </a:rPr>
              <a:t>; </a:t>
            </a:r>
            <a:r>
              <a:rPr lang="mr-IN" sz="1600" dirty="0" err="1">
                <a:solidFill>
                  <a:schemeClr val="accent1">
                    <a:lumMod val="75000"/>
                  </a:schemeClr>
                </a:solidFill>
              </a:rPr>
              <a:t>i</a:t>
            </a:r>
            <a:r>
              <a:rPr lang="mr-IN" sz="1600" dirty="0">
                <a:solidFill>
                  <a:schemeClr val="accent1">
                    <a:lumMod val="75000"/>
                  </a:schemeClr>
                </a:solidFill>
              </a:rPr>
              <a:t>++) {      </a:t>
            </a:r>
            <a:endParaRPr lang="en-US" sz="1600" dirty="0" smtClean="0">
              <a:solidFill>
                <a:schemeClr val="accent1">
                  <a:lumMod val="75000"/>
                </a:schemeClr>
              </a:solidFill>
            </a:endParaRPr>
          </a:p>
          <a:p>
            <a:r>
              <a:rPr lang="en-US" sz="1600" dirty="0">
                <a:solidFill>
                  <a:schemeClr val="accent1">
                    <a:lumMod val="75000"/>
                  </a:schemeClr>
                </a:solidFill>
              </a:rPr>
              <a:t> </a:t>
            </a:r>
            <a:r>
              <a:rPr lang="en-US" sz="1600" dirty="0" smtClean="0">
                <a:solidFill>
                  <a:schemeClr val="accent1">
                    <a:lumMod val="75000"/>
                  </a:schemeClr>
                </a:solidFill>
              </a:rPr>
              <a:t>             </a:t>
            </a:r>
            <a:r>
              <a:rPr lang="mr-IN" sz="1600" dirty="0" err="1" smtClean="0">
                <a:solidFill>
                  <a:schemeClr val="accent1">
                    <a:lumMod val="75000"/>
                  </a:schemeClr>
                </a:solidFill>
              </a:rPr>
              <a:t>if</a:t>
            </a:r>
            <a:r>
              <a:rPr lang="mr-IN" sz="1600" dirty="0" smtClean="0">
                <a:solidFill>
                  <a:schemeClr val="accent1">
                    <a:lumMod val="75000"/>
                  </a:schemeClr>
                </a:solidFill>
              </a:rPr>
              <a:t>(</a:t>
            </a:r>
            <a:r>
              <a:rPr lang="mr-IN" sz="1600" dirty="0" err="1" smtClean="0">
                <a:solidFill>
                  <a:schemeClr val="accent1">
                    <a:lumMod val="75000"/>
                  </a:schemeClr>
                </a:solidFill>
              </a:rPr>
              <a:t>n</a:t>
            </a:r>
            <a:r>
              <a:rPr lang="mr-IN" sz="1600" dirty="0" smtClean="0">
                <a:solidFill>
                  <a:schemeClr val="accent1">
                    <a:lumMod val="75000"/>
                  </a:schemeClr>
                </a:solidFill>
              </a:rPr>
              <a:t> </a:t>
            </a:r>
            <a:r>
              <a:rPr lang="mr-IN" sz="1600" dirty="0">
                <a:solidFill>
                  <a:schemeClr val="accent1">
                    <a:lumMod val="75000"/>
                  </a:schemeClr>
                </a:solidFill>
              </a:rPr>
              <a:t>% </a:t>
            </a:r>
            <a:r>
              <a:rPr lang="mr-IN" sz="1600" dirty="0" err="1">
                <a:solidFill>
                  <a:schemeClr val="accent1">
                    <a:lumMod val="75000"/>
                  </a:schemeClr>
                </a:solidFill>
              </a:rPr>
              <a:t>i</a:t>
            </a:r>
            <a:r>
              <a:rPr lang="mr-IN" sz="1600" dirty="0">
                <a:solidFill>
                  <a:schemeClr val="accent1">
                    <a:lumMod val="75000"/>
                  </a:schemeClr>
                </a:solidFill>
              </a:rPr>
              <a:t> !== 0) </a:t>
            </a:r>
            <a:r>
              <a:rPr lang="mr-IN" sz="1600" dirty="0" err="1">
                <a:solidFill>
                  <a:schemeClr val="accent1">
                    <a:lumMod val="75000"/>
                  </a:schemeClr>
                </a:solidFill>
              </a:rPr>
              <a:t>continue</a:t>
            </a:r>
            <a:r>
              <a:rPr lang="mr-IN" sz="1600" dirty="0">
                <a:solidFill>
                  <a:schemeClr val="accent1">
                    <a:lumMod val="75000"/>
                  </a:schemeClr>
                </a:solidFill>
              </a:rPr>
              <a:t>;     </a:t>
            </a:r>
            <a:endParaRPr lang="en-US" sz="1600" dirty="0" smtClean="0">
              <a:solidFill>
                <a:schemeClr val="accent1">
                  <a:lumMod val="75000"/>
                </a:schemeClr>
              </a:solidFill>
            </a:endParaRPr>
          </a:p>
          <a:p>
            <a:r>
              <a:rPr lang="en-US" sz="1600" dirty="0">
                <a:solidFill>
                  <a:schemeClr val="accent1">
                    <a:lumMod val="75000"/>
                  </a:schemeClr>
                </a:solidFill>
              </a:rPr>
              <a:t> </a:t>
            </a:r>
            <a:r>
              <a:rPr lang="en-US" sz="1600" dirty="0" smtClean="0">
                <a:solidFill>
                  <a:schemeClr val="accent1">
                    <a:lumMod val="75000"/>
                  </a:schemeClr>
                </a:solidFill>
              </a:rPr>
              <a:t>            </a:t>
            </a:r>
            <a:r>
              <a:rPr lang="mr-IN" sz="1600" dirty="0" smtClean="0">
                <a:solidFill>
                  <a:schemeClr val="accent1">
                    <a:lumMod val="75000"/>
                  </a:schemeClr>
                </a:solidFill>
              </a:rPr>
              <a:t> </a:t>
            </a:r>
            <a:r>
              <a:rPr lang="mr-IN" sz="1600" dirty="0" err="1">
                <a:solidFill>
                  <a:schemeClr val="accent1">
                    <a:lumMod val="75000"/>
                  </a:schemeClr>
                </a:solidFill>
              </a:rPr>
              <a:t>arr.push</a:t>
            </a:r>
            <a:r>
              <a:rPr lang="mr-IN" sz="1600" dirty="0">
                <a:solidFill>
                  <a:schemeClr val="accent1">
                    <a:lumMod val="75000"/>
                  </a:schemeClr>
                </a:solidFill>
              </a:rPr>
              <a:t>(</a:t>
            </a:r>
            <a:r>
              <a:rPr lang="mr-IN" sz="1600" dirty="0" err="1">
                <a:solidFill>
                  <a:schemeClr val="accent1">
                    <a:lumMod val="75000"/>
                  </a:schemeClr>
                </a:solidFill>
              </a:rPr>
              <a:t>i</a:t>
            </a:r>
            <a:r>
              <a:rPr lang="mr-IN" sz="1600" dirty="0">
                <a:solidFill>
                  <a:schemeClr val="accent1">
                    <a:lumMod val="75000"/>
                  </a:schemeClr>
                </a:solidFill>
              </a:rPr>
              <a:t>);      </a:t>
            </a:r>
            <a:endParaRPr lang="en-US" sz="1600" dirty="0" smtClean="0">
              <a:solidFill>
                <a:schemeClr val="accent1">
                  <a:lumMod val="75000"/>
                </a:schemeClr>
              </a:solidFill>
            </a:endParaRPr>
          </a:p>
          <a:p>
            <a:r>
              <a:rPr lang="en-US" sz="1600" dirty="0">
                <a:solidFill>
                  <a:schemeClr val="accent1">
                    <a:lumMod val="75000"/>
                  </a:schemeClr>
                </a:solidFill>
              </a:rPr>
              <a:t> </a:t>
            </a:r>
            <a:r>
              <a:rPr lang="en-US" sz="1600" dirty="0" smtClean="0">
                <a:solidFill>
                  <a:schemeClr val="accent1">
                    <a:lumMod val="75000"/>
                  </a:schemeClr>
                </a:solidFill>
              </a:rPr>
              <a:t>             </a:t>
            </a:r>
            <a:r>
              <a:rPr lang="mr-IN" sz="1600" dirty="0" err="1" smtClean="0">
                <a:solidFill>
                  <a:schemeClr val="accent1">
                    <a:lumMod val="75000"/>
                  </a:schemeClr>
                </a:solidFill>
              </a:rPr>
              <a:t>dfs</a:t>
            </a:r>
            <a:r>
              <a:rPr lang="mr-IN" sz="1600" dirty="0" smtClean="0">
                <a:solidFill>
                  <a:schemeClr val="accent1">
                    <a:lumMod val="75000"/>
                  </a:schemeClr>
                </a:solidFill>
              </a:rPr>
              <a:t>(</a:t>
            </a:r>
            <a:r>
              <a:rPr lang="mr-IN" sz="1600" dirty="0" err="1" smtClean="0">
                <a:solidFill>
                  <a:schemeClr val="accent1">
                    <a:lumMod val="75000"/>
                  </a:schemeClr>
                </a:solidFill>
              </a:rPr>
              <a:t>n</a:t>
            </a:r>
            <a:r>
              <a:rPr lang="mr-IN" sz="1600" dirty="0" smtClean="0">
                <a:solidFill>
                  <a:schemeClr val="accent1">
                    <a:lumMod val="75000"/>
                  </a:schemeClr>
                </a:solidFill>
              </a:rPr>
              <a:t>/</a:t>
            </a:r>
            <a:r>
              <a:rPr lang="mr-IN" sz="1600" dirty="0" err="1" smtClean="0">
                <a:solidFill>
                  <a:schemeClr val="accent1">
                    <a:lumMod val="75000"/>
                  </a:schemeClr>
                </a:solidFill>
              </a:rPr>
              <a:t>i</a:t>
            </a:r>
            <a:r>
              <a:rPr lang="mr-IN" sz="1600" dirty="0">
                <a:solidFill>
                  <a:schemeClr val="accent1">
                    <a:lumMod val="75000"/>
                  </a:schemeClr>
                </a:solidFill>
              </a:rPr>
              <a:t>, </a:t>
            </a:r>
            <a:r>
              <a:rPr lang="mr-IN" sz="1600" b="1" dirty="0" err="1">
                <a:solidFill>
                  <a:srgbClr val="FF0000"/>
                </a:solidFill>
              </a:rPr>
              <a:t>i</a:t>
            </a:r>
            <a:r>
              <a:rPr lang="mr-IN" sz="1600" dirty="0">
                <a:solidFill>
                  <a:schemeClr val="accent1">
                    <a:lumMod val="75000"/>
                  </a:schemeClr>
                </a:solidFill>
              </a:rPr>
              <a:t>, </a:t>
            </a:r>
            <a:r>
              <a:rPr lang="mr-IN" sz="1600" dirty="0" err="1">
                <a:solidFill>
                  <a:schemeClr val="accent1">
                    <a:lumMod val="75000"/>
                  </a:schemeClr>
                </a:solidFill>
              </a:rPr>
              <a:t>arr</a:t>
            </a:r>
            <a:r>
              <a:rPr lang="mr-IN" sz="1600" dirty="0">
                <a:solidFill>
                  <a:schemeClr val="accent1">
                    <a:lumMod val="75000"/>
                  </a:schemeClr>
                </a:solidFill>
              </a:rPr>
              <a:t>, </a:t>
            </a:r>
            <a:r>
              <a:rPr lang="mr-IN" sz="1600" dirty="0" err="1">
                <a:solidFill>
                  <a:schemeClr val="accent1">
                    <a:lumMod val="75000"/>
                  </a:schemeClr>
                </a:solidFill>
              </a:rPr>
              <a:t>res</a:t>
            </a:r>
            <a:r>
              <a:rPr lang="mr-IN" sz="1600" dirty="0">
                <a:solidFill>
                  <a:schemeClr val="accent1">
                    <a:lumMod val="75000"/>
                  </a:schemeClr>
                </a:solidFill>
              </a:rPr>
              <a:t>);      </a:t>
            </a:r>
            <a:endParaRPr lang="en-US" sz="1600" dirty="0" smtClean="0">
              <a:solidFill>
                <a:schemeClr val="accent1">
                  <a:lumMod val="75000"/>
                </a:schemeClr>
              </a:solidFill>
            </a:endParaRPr>
          </a:p>
          <a:p>
            <a:r>
              <a:rPr lang="en-US" sz="1600" dirty="0">
                <a:solidFill>
                  <a:schemeClr val="accent1">
                    <a:lumMod val="75000"/>
                  </a:schemeClr>
                </a:solidFill>
              </a:rPr>
              <a:t> </a:t>
            </a:r>
            <a:r>
              <a:rPr lang="en-US" sz="1600" dirty="0" smtClean="0">
                <a:solidFill>
                  <a:schemeClr val="accent1">
                    <a:lumMod val="75000"/>
                  </a:schemeClr>
                </a:solidFill>
              </a:rPr>
              <a:t>             </a:t>
            </a:r>
            <a:r>
              <a:rPr lang="mr-IN" sz="1600" dirty="0" err="1" smtClean="0">
                <a:solidFill>
                  <a:schemeClr val="accent1">
                    <a:lumMod val="75000"/>
                  </a:schemeClr>
                </a:solidFill>
              </a:rPr>
              <a:t>arr.pop</a:t>
            </a:r>
            <a:r>
              <a:rPr lang="mr-IN" sz="1600" dirty="0">
                <a:solidFill>
                  <a:schemeClr val="accent1">
                    <a:lumMod val="75000"/>
                  </a:schemeClr>
                </a:solidFill>
              </a:rPr>
              <a:t>(); </a:t>
            </a:r>
            <a:endParaRPr lang="en-US" sz="1600" dirty="0" smtClean="0">
              <a:solidFill>
                <a:schemeClr val="accent1">
                  <a:lumMod val="75000"/>
                </a:schemeClr>
              </a:solidFill>
            </a:endParaRPr>
          </a:p>
          <a:p>
            <a:r>
              <a:rPr lang="mr-IN" sz="1600" dirty="0" smtClean="0">
                <a:solidFill>
                  <a:schemeClr val="accent1">
                    <a:lumMod val="75000"/>
                  </a:schemeClr>
                </a:solidFill>
              </a:rPr>
              <a:t> </a:t>
            </a:r>
            <a:r>
              <a:rPr lang="en-US" sz="1600" dirty="0" smtClean="0">
                <a:solidFill>
                  <a:schemeClr val="accent1">
                    <a:lumMod val="75000"/>
                  </a:schemeClr>
                </a:solidFill>
              </a:rPr>
              <a:t>       </a:t>
            </a:r>
            <a:r>
              <a:rPr lang="mr-IN" sz="1600" dirty="0" smtClean="0">
                <a:solidFill>
                  <a:schemeClr val="accent1">
                    <a:lumMod val="75000"/>
                  </a:schemeClr>
                </a:solidFill>
              </a:rPr>
              <a:t>}</a:t>
            </a:r>
            <a:endParaRPr lang="en-US" sz="1600" dirty="0" smtClean="0">
              <a:solidFill>
                <a:schemeClr val="accent1">
                  <a:lumMod val="75000"/>
                </a:schemeClr>
              </a:solidFill>
            </a:endParaRPr>
          </a:p>
          <a:p>
            <a:r>
              <a:rPr lang="mr-IN" sz="1600" dirty="0" smtClean="0"/>
              <a:t>};</a:t>
            </a:r>
            <a:endParaRPr lang="en-US" sz="1600" dirty="0"/>
          </a:p>
        </p:txBody>
      </p:sp>
      <p:sp>
        <p:nvSpPr>
          <p:cNvPr id="8" name="Rectangle 7"/>
          <p:cNvSpPr/>
          <p:nvPr/>
        </p:nvSpPr>
        <p:spPr>
          <a:xfrm>
            <a:off x="5965392" y="2401186"/>
            <a:ext cx="3438762" cy="646331"/>
          </a:xfrm>
          <a:prstGeom prst="rect">
            <a:avLst/>
          </a:prstGeom>
        </p:spPr>
        <p:txBody>
          <a:bodyPr wrap="none">
            <a:spAutoFit/>
          </a:bodyPr>
          <a:lstStyle/>
          <a:p>
            <a:r>
              <a:rPr lang="en-US" dirty="0" smtClean="0"/>
              <a:t>  </a:t>
            </a:r>
            <a:r>
              <a:rPr lang="en-US" sz="1600" dirty="0" smtClean="0"/>
              <a:t>     / / </a:t>
            </a:r>
            <a:r>
              <a:rPr lang="en-US" sz="1600" dirty="0"/>
              <a:t>/ </a:t>
            </a:r>
            <a:r>
              <a:rPr lang="en-US" sz="1600" dirty="0" smtClean="0"/>
              <a:t>| \ \ \</a:t>
            </a:r>
          </a:p>
          <a:p>
            <a:r>
              <a:rPr lang="en-US" sz="1600" dirty="0"/>
              <a:t> </a:t>
            </a:r>
            <a:r>
              <a:rPr lang="en-US" sz="1600" dirty="0" smtClean="0"/>
              <a:t>    2 3 4 5 6 7 8                </a:t>
            </a:r>
            <a:r>
              <a:rPr lang="mr-IN" dirty="0" smtClean="0"/>
              <a:t>……………………</a:t>
            </a:r>
            <a:endParaRPr lang="en-US" dirty="0"/>
          </a:p>
        </p:txBody>
      </p:sp>
    </p:spTree>
    <p:extLst>
      <p:ext uri="{BB962C8B-B14F-4D97-AF65-F5344CB8AC3E}">
        <p14:creationId xmlns:p14="http://schemas.microsoft.com/office/powerpoint/2010/main" val="203000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32" y="103868"/>
            <a:ext cx="7450777" cy="371145"/>
          </a:xfrm>
        </p:spPr>
        <p:txBody>
          <a:bodyPr>
            <a:noAutofit/>
          </a:bodyPr>
          <a:lstStyle/>
          <a:p>
            <a:r>
              <a:rPr lang="en-US" sz="2400" b="1" dirty="0"/>
              <a:t>Split Array With Same Average</a:t>
            </a:r>
          </a:p>
        </p:txBody>
      </p:sp>
      <p:sp>
        <p:nvSpPr>
          <p:cNvPr id="4" name="Rectangle 3"/>
          <p:cNvSpPr/>
          <p:nvPr/>
        </p:nvSpPr>
        <p:spPr>
          <a:xfrm>
            <a:off x="149431" y="564792"/>
            <a:ext cx="11856521" cy="2092881"/>
          </a:xfrm>
          <a:prstGeom prst="rect">
            <a:avLst/>
          </a:prstGeom>
        </p:spPr>
        <p:txBody>
          <a:bodyPr wrap="square">
            <a:spAutoFit/>
          </a:bodyPr>
          <a:lstStyle/>
          <a:p>
            <a:r>
              <a:rPr lang="en-US" sz="1600" dirty="0">
                <a:solidFill>
                  <a:srgbClr val="333333"/>
                </a:solidFill>
              </a:rPr>
              <a:t>In a given integer array A, we must move every element of A to either list B or list C. (B and C initially start empty.)</a:t>
            </a:r>
          </a:p>
          <a:p>
            <a:r>
              <a:rPr lang="en-US" sz="1600" dirty="0">
                <a:solidFill>
                  <a:srgbClr val="333333"/>
                </a:solidFill>
              </a:rPr>
              <a:t>Return true if and only if after such a move, it is possible that the average value of B is equal to the average value of C, and B and C are both non-empty.</a:t>
            </a:r>
          </a:p>
          <a:p>
            <a:r>
              <a:rPr lang="en-US" sz="1600" b="1" dirty="0"/>
              <a:t>Example :</a:t>
            </a:r>
            <a:r>
              <a:rPr lang="en-US" sz="1600" dirty="0"/>
              <a:t> </a:t>
            </a:r>
            <a:r>
              <a:rPr lang="en-US" sz="1600" b="1" dirty="0"/>
              <a:t>Input:</a:t>
            </a:r>
            <a:r>
              <a:rPr lang="en-US" sz="1600" dirty="0"/>
              <a:t> [1,2,3,4,5,6,7,8] </a:t>
            </a:r>
            <a:endParaRPr lang="en-US" sz="1600" dirty="0" smtClean="0"/>
          </a:p>
          <a:p>
            <a:r>
              <a:rPr lang="en-US" sz="1600" b="1" dirty="0" smtClean="0"/>
              <a:t>Output</a:t>
            </a:r>
            <a:r>
              <a:rPr lang="en-US" sz="1600" b="1" dirty="0"/>
              <a:t>:</a:t>
            </a:r>
            <a:r>
              <a:rPr lang="en-US" sz="1600" dirty="0"/>
              <a:t> </a:t>
            </a:r>
            <a:r>
              <a:rPr lang="en-US" sz="1600" dirty="0" smtClean="0"/>
              <a:t>true</a:t>
            </a:r>
          </a:p>
          <a:p>
            <a:r>
              <a:rPr lang="en-US" sz="1600" dirty="0" smtClean="0"/>
              <a:t> </a:t>
            </a:r>
            <a:r>
              <a:rPr lang="en-US" sz="1600" b="1" dirty="0"/>
              <a:t>Explanation: </a:t>
            </a:r>
            <a:r>
              <a:rPr lang="en-US" sz="1600" dirty="0"/>
              <a:t>We can split the array into [1,4,5,8] and [2,3,6,7], </a:t>
            </a:r>
            <a:endParaRPr lang="en-US" sz="1600" dirty="0" smtClean="0"/>
          </a:p>
          <a:p>
            <a:r>
              <a:rPr lang="en-US" sz="1600" dirty="0" smtClean="0"/>
              <a:t>and </a:t>
            </a:r>
            <a:r>
              <a:rPr lang="en-US" sz="1600" dirty="0"/>
              <a:t>both of them have the average of 4.5</a:t>
            </a:r>
            <a:r>
              <a:rPr lang="en-US" sz="1600" dirty="0" smtClean="0"/>
              <a:t>.</a:t>
            </a:r>
          </a:p>
          <a:p>
            <a:endParaRPr lang="en-US" dirty="0"/>
          </a:p>
        </p:txBody>
      </p:sp>
      <p:sp>
        <p:nvSpPr>
          <p:cNvPr id="5" name="Rectangle 4"/>
          <p:cNvSpPr/>
          <p:nvPr/>
        </p:nvSpPr>
        <p:spPr>
          <a:xfrm>
            <a:off x="149431" y="2397596"/>
            <a:ext cx="7153894" cy="2800767"/>
          </a:xfrm>
          <a:prstGeom prst="rect">
            <a:avLst/>
          </a:prstGeom>
        </p:spPr>
        <p:txBody>
          <a:bodyPr wrap="square">
            <a:spAutoFit/>
          </a:bodyPr>
          <a:lstStyle/>
          <a:p>
            <a:r>
              <a:rPr lang="en-US" sz="1600" dirty="0"/>
              <a:t>We need to split A into B and C, </a:t>
            </a:r>
          </a:p>
          <a:p>
            <a:r>
              <a:rPr lang="en-US" sz="1600" dirty="0"/>
              <a:t>the length of B can be [1, </a:t>
            </a:r>
            <a:r>
              <a:rPr lang="en-US" sz="1600" dirty="0" err="1"/>
              <a:t>A.length</a:t>
            </a:r>
            <a:r>
              <a:rPr lang="en-US" sz="1600" dirty="0"/>
              <a:t> / 2], </a:t>
            </a:r>
          </a:p>
          <a:p>
            <a:r>
              <a:rPr lang="en-US" sz="1600" dirty="0"/>
              <a:t>B should have the same mean value as A, so </a:t>
            </a:r>
            <a:endParaRPr lang="en-US" sz="1600" dirty="0" smtClean="0"/>
          </a:p>
          <a:p>
            <a:r>
              <a:rPr lang="en-US" sz="1600" dirty="0" err="1" smtClean="0"/>
              <a:t>sumB</a:t>
            </a:r>
            <a:r>
              <a:rPr lang="en-US" sz="1600" dirty="0" smtClean="0"/>
              <a:t> </a:t>
            </a:r>
            <a:r>
              <a:rPr lang="en-US" sz="1600" dirty="0"/>
              <a:t>/ </a:t>
            </a:r>
            <a:r>
              <a:rPr lang="en-US" sz="1600" dirty="0" err="1"/>
              <a:t>lenOfB</a:t>
            </a:r>
            <a:r>
              <a:rPr lang="en-US" sz="1600" dirty="0"/>
              <a:t> = </a:t>
            </a:r>
            <a:r>
              <a:rPr lang="en-US" sz="1600" dirty="0" err="1"/>
              <a:t>sumA</a:t>
            </a:r>
            <a:r>
              <a:rPr lang="en-US" sz="1600" dirty="0"/>
              <a:t> / </a:t>
            </a:r>
            <a:r>
              <a:rPr lang="en-US" sz="1600" dirty="0" err="1" smtClean="0"/>
              <a:t>lenOfA</a:t>
            </a:r>
            <a:r>
              <a:rPr lang="en-US" sz="1600" dirty="0" smtClean="0"/>
              <a:t>  =&gt;  </a:t>
            </a:r>
            <a:r>
              <a:rPr lang="en-US" sz="1600" dirty="0" err="1">
                <a:solidFill>
                  <a:srgbClr val="FF0000"/>
                </a:solidFill>
              </a:rPr>
              <a:t>sumB</a:t>
            </a:r>
            <a:r>
              <a:rPr lang="en-US" sz="1600" dirty="0">
                <a:solidFill>
                  <a:srgbClr val="FF0000"/>
                </a:solidFill>
              </a:rPr>
              <a:t> = </a:t>
            </a:r>
            <a:r>
              <a:rPr lang="en-US" sz="1600" dirty="0" err="1">
                <a:solidFill>
                  <a:srgbClr val="FF0000"/>
                </a:solidFill>
              </a:rPr>
              <a:t>sumA</a:t>
            </a:r>
            <a:r>
              <a:rPr lang="en-US" sz="1600" dirty="0">
                <a:solidFill>
                  <a:srgbClr val="FF0000"/>
                </a:solidFill>
              </a:rPr>
              <a:t> * </a:t>
            </a:r>
            <a:r>
              <a:rPr lang="en-US" sz="1600" dirty="0" err="1">
                <a:solidFill>
                  <a:srgbClr val="FF0000"/>
                </a:solidFill>
              </a:rPr>
              <a:t>lenOfB</a:t>
            </a:r>
            <a:r>
              <a:rPr lang="en-US" sz="1600" dirty="0">
                <a:solidFill>
                  <a:srgbClr val="FF0000"/>
                </a:solidFill>
              </a:rPr>
              <a:t> / </a:t>
            </a:r>
            <a:r>
              <a:rPr lang="en-US" sz="1600" dirty="0" err="1">
                <a:solidFill>
                  <a:srgbClr val="FF0000"/>
                </a:solidFill>
              </a:rPr>
              <a:t>lenOfA</a:t>
            </a:r>
            <a:r>
              <a:rPr lang="en-US" sz="1600" dirty="0"/>
              <a:t>. </a:t>
            </a:r>
            <a:endParaRPr lang="en-US" sz="1600" dirty="0" smtClean="0"/>
          </a:p>
          <a:p>
            <a:r>
              <a:rPr lang="en-US" sz="1600" dirty="0" smtClean="0"/>
              <a:t>All </a:t>
            </a:r>
            <a:r>
              <a:rPr lang="en-US" sz="1600" dirty="0"/>
              <a:t>elements here are </a:t>
            </a:r>
            <a:r>
              <a:rPr lang="en-US" sz="1600" dirty="0" err="1" smtClean="0"/>
              <a:t>int</a:t>
            </a:r>
            <a:r>
              <a:rPr lang="en-US" sz="1600" dirty="0" smtClean="0"/>
              <a:t>, </a:t>
            </a:r>
            <a:r>
              <a:rPr lang="en-US" sz="1600" dirty="0"/>
              <a:t>so </a:t>
            </a:r>
            <a:r>
              <a:rPr lang="en-US" sz="1600" dirty="0" err="1"/>
              <a:t>sumB</a:t>
            </a:r>
            <a:r>
              <a:rPr lang="en-US" sz="1600" dirty="0"/>
              <a:t> must be an </a:t>
            </a:r>
            <a:r>
              <a:rPr lang="en-US" sz="1600" dirty="0" err="1" smtClean="0"/>
              <a:t>int</a:t>
            </a:r>
            <a:r>
              <a:rPr lang="en-US" sz="1600" dirty="0" smtClean="0"/>
              <a:t>, so:</a:t>
            </a:r>
          </a:p>
          <a:p>
            <a:r>
              <a:rPr lang="en-US" sz="1600" dirty="0" smtClean="0">
                <a:solidFill>
                  <a:srgbClr val="FF0000"/>
                </a:solidFill>
              </a:rPr>
              <a:t>(</a:t>
            </a:r>
            <a:r>
              <a:rPr lang="en-US" sz="1600" dirty="0" err="1" smtClean="0">
                <a:solidFill>
                  <a:srgbClr val="FF0000"/>
                </a:solidFill>
              </a:rPr>
              <a:t>sumA</a:t>
            </a:r>
            <a:r>
              <a:rPr lang="en-US" sz="1600" dirty="0" smtClean="0">
                <a:solidFill>
                  <a:srgbClr val="FF0000"/>
                </a:solidFill>
              </a:rPr>
              <a:t> </a:t>
            </a:r>
            <a:r>
              <a:rPr lang="en-US" sz="1600" dirty="0">
                <a:solidFill>
                  <a:srgbClr val="FF0000"/>
                </a:solidFill>
              </a:rPr>
              <a:t>* </a:t>
            </a:r>
            <a:r>
              <a:rPr lang="en-US" sz="1600" dirty="0" err="1">
                <a:solidFill>
                  <a:srgbClr val="FF0000"/>
                </a:solidFill>
              </a:rPr>
              <a:t>lenOfB</a:t>
            </a:r>
            <a:r>
              <a:rPr lang="en-US" sz="1600" dirty="0">
                <a:solidFill>
                  <a:srgbClr val="FF0000"/>
                </a:solidFill>
              </a:rPr>
              <a:t>) % </a:t>
            </a:r>
            <a:r>
              <a:rPr lang="en-US" sz="1600" dirty="0" err="1">
                <a:solidFill>
                  <a:srgbClr val="FF0000"/>
                </a:solidFill>
              </a:rPr>
              <a:t>A.length</a:t>
            </a:r>
            <a:r>
              <a:rPr lang="en-US" sz="1600" dirty="0">
                <a:solidFill>
                  <a:srgbClr val="FF0000"/>
                </a:solidFill>
              </a:rPr>
              <a:t> == 0</a:t>
            </a:r>
            <a:r>
              <a:rPr lang="en-US" sz="1600" dirty="0" smtClean="0">
                <a:solidFill>
                  <a:srgbClr val="FF0000"/>
                </a:solidFill>
              </a:rPr>
              <a:t>.</a:t>
            </a:r>
          </a:p>
          <a:p>
            <a:endParaRPr lang="en-US" sz="1600" dirty="0" smtClean="0"/>
          </a:p>
          <a:p>
            <a:r>
              <a:rPr lang="en-US" sz="1600" dirty="0" smtClean="0"/>
              <a:t>So we recursively </a:t>
            </a:r>
            <a:r>
              <a:rPr lang="en-US" sz="1600" dirty="0"/>
              <a:t>check if </a:t>
            </a:r>
            <a:r>
              <a:rPr lang="en-US" sz="1600" dirty="0" smtClean="0"/>
              <a:t>there’s </a:t>
            </a:r>
            <a:r>
              <a:rPr lang="en-US" sz="1600" dirty="0" err="1"/>
              <a:t>lenOfB</a:t>
            </a:r>
            <a:r>
              <a:rPr lang="en-US" sz="1600" dirty="0"/>
              <a:t> elements in A </a:t>
            </a:r>
            <a:endParaRPr lang="en-US" sz="1600" dirty="0" smtClean="0"/>
          </a:p>
          <a:p>
            <a:r>
              <a:rPr lang="en-US" sz="1600" dirty="0" smtClean="0"/>
              <a:t>which </a:t>
            </a:r>
            <a:r>
              <a:rPr lang="en-US" sz="1600" dirty="0"/>
              <a:t>sum up to </a:t>
            </a:r>
            <a:r>
              <a:rPr lang="en-US" sz="1600" dirty="0" err="1"/>
              <a:t>sumB</a:t>
            </a:r>
            <a:r>
              <a:rPr lang="en-US" sz="1600" dirty="0" smtClean="0"/>
              <a:t>.  </a:t>
            </a:r>
          </a:p>
          <a:p>
            <a:r>
              <a:rPr lang="en-US" sz="1600" dirty="0" err="1" smtClean="0"/>
              <a:t>lenOfB</a:t>
            </a:r>
            <a:r>
              <a:rPr lang="en-US" sz="1600" dirty="0" smtClean="0"/>
              <a:t> is from 1 to </a:t>
            </a:r>
            <a:r>
              <a:rPr lang="en-US" sz="1600" dirty="0" err="1" smtClean="0"/>
              <a:t>A.length</a:t>
            </a:r>
            <a:r>
              <a:rPr lang="en-US" sz="1600" dirty="0"/>
              <a:t>/2, </a:t>
            </a:r>
            <a:endParaRPr lang="en-US" sz="1600" dirty="0" smtClean="0"/>
          </a:p>
          <a:p>
            <a:r>
              <a:rPr lang="en-US" sz="1600" dirty="0" err="1" smtClean="0"/>
              <a:t>sumB</a:t>
            </a:r>
            <a:r>
              <a:rPr lang="en-US" sz="1600" dirty="0" smtClean="0"/>
              <a:t> </a:t>
            </a:r>
            <a:r>
              <a:rPr lang="en-US" sz="1600" dirty="0"/>
              <a:t>= </a:t>
            </a:r>
            <a:r>
              <a:rPr lang="en-US" sz="1600" dirty="0" err="1" smtClean="0"/>
              <a:t>totalSum</a:t>
            </a:r>
            <a:r>
              <a:rPr lang="en-US" sz="1600" dirty="0" smtClean="0"/>
              <a:t>*</a:t>
            </a:r>
            <a:r>
              <a:rPr lang="en-US" sz="1600" dirty="0"/>
              <a:t> </a:t>
            </a:r>
            <a:r>
              <a:rPr lang="en-US" sz="1600" dirty="0" err="1"/>
              <a:t>lenOfB</a:t>
            </a:r>
            <a:r>
              <a:rPr lang="en-US" sz="1600" dirty="0"/>
              <a:t> </a:t>
            </a:r>
            <a:r>
              <a:rPr lang="en-US" sz="1600" dirty="0" smtClean="0"/>
              <a:t>/</a:t>
            </a:r>
            <a:r>
              <a:rPr lang="en-US" sz="1600" dirty="0" err="1" smtClean="0"/>
              <a:t>A.length</a:t>
            </a:r>
            <a:endParaRPr lang="en-US" sz="1600" dirty="0"/>
          </a:p>
        </p:txBody>
      </p:sp>
      <p:pic>
        <p:nvPicPr>
          <p:cNvPr id="6" name="Picture 5"/>
          <p:cNvPicPr>
            <a:picLocks noChangeAspect="1"/>
          </p:cNvPicPr>
          <p:nvPr/>
        </p:nvPicPr>
        <p:blipFill>
          <a:blip r:embed="rId2"/>
          <a:stretch>
            <a:fillRect/>
          </a:stretch>
        </p:blipFill>
        <p:spPr>
          <a:xfrm>
            <a:off x="6282047" y="1165299"/>
            <a:ext cx="5615250" cy="5692701"/>
          </a:xfrm>
          <a:prstGeom prst="rect">
            <a:avLst/>
          </a:prstGeom>
        </p:spPr>
      </p:pic>
    </p:spTree>
    <p:extLst>
      <p:ext uri="{BB962C8B-B14F-4D97-AF65-F5344CB8AC3E}">
        <p14:creationId xmlns:p14="http://schemas.microsoft.com/office/powerpoint/2010/main" val="892626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32" y="103868"/>
            <a:ext cx="7450777" cy="371145"/>
          </a:xfrm>
        </p:spPr>
        <p:txBody>
          <a:bodyPr>
            <a:noAutofit/>
          </a:bodyPr>
          <a:lstStyle/>
          <a:p>
            <a:r>
              <a:rPr lang="en-US" sz="2400" b="1" dirty="0" smtClean="0"/>
              <a:t>Crack the safe</a:t>
            </a:r>
            <a:endParaRPr lang="en-US" sz="2400" b="1" dirty="0"/>
          </a:p>
        </p:txBody>
      </p:sp>
      <p:sp>
        <p:nvSpPr>
          <p:cNvPr id="4" name="Rectangle 3"/>
          <p:cNvSpPr/>
          <p:nvPr/>
        </p:nvSpPr>
        <p:spPr>
          <a:xfrm>
            <a:off x="149431" y="564792"/>
            <a:ext cx="11856521" cy="1569660"/>
          </a:xfrm>
          <a:prstGeom prst="rect">
            <a:avLst/>
          </a:prstGeom>
        </p:spPr>
        <p:txBody>
          <a:bodyPr wrap="square">
            <a:spAutoFit/>
          </a:bodyPr>
          <a:lstStyle/>
          <a:p>
            <a:r>
              <a:rPr lang="en-US" sz="1600" dirty="0">
                <a:solidFill>
                  <a:srgbClr val="333333"/>
                </a:solidFill>
              </a:rPr>
              <a:t>There is a box protected by a password. The password is n digits, where each letter can be one of the first k digits 0, 1, ..., k-1.You can keep inputting the password, the password will automatically be matched against the last n digits entered</a:t>
            </a:r>
            <a:r>
              <a:rPr lang="en-US" sz="1600" dirty="0" smtClean="0">
                <a:solidFill>
                  <a:srgbClr val="333333"/>
                </a:solidFill>
              </a:rPr>
              <a:t>. For </a:t>
            </a:r>
            <a:r>
              <a:rPr lang="en-US" sz="1600" dirty="0">
                <a:solidFill>
                  <a:srgbClr val="333333"/>
                </a:solidFill>
              </a:rPr>
              <a:t>example, assuming the password is "345", I can open it when I type "012345", but I enter a total of 6 digits</a:t>
            </a:r>
            <a:r>
              <a:rPr lang="en-US" sz="1600" dirty="0" smtClean="0">
                <a:solidFill>
                  <a:srgbClr val="333333"/>
                </a:solidFill>
              </a:rPr>
              <a:t>. Please </a:t>
            </a:r>
            <a:r>
              <a:rPr lang="en-US" sz="1600" dirty="0">
                <a:solidFill>
                  <a:srgbClr val="333333"/>
                </a:solidFill>
              </a:rPr>
              <a:t>return any string of minimum length that is guaranteed to open the box after the entire string is </a:t>
            </a:r>
            <a:r>
              <a:rPr lang="en-US" sz="1600" dirty="0" smtClean="0">
                <a:solidFill>
                  <a:srgbClr val="333333"/>
                </a:solidFill>
              </a:rPr>
              <a:t>inputted.</a:t>
            </a:r>
          </a:p>
          <a:p>
            <a:r>
              <a:rPr lang="en-US" sz="1600" dirty="0" smtClean="0">
                <a:solidFill>
                  <a:srgbClr val="333333"/>
                </a:solidFill>
              </a:rPr>
              <a:t>Example :</a:t>
            </a:r>
            <a:r>
              <a:rPr lang="en-US" sz="1600" dirty="0">
                <a:solidFill>
                  <a:srgbClr val="333333"/>
                </a:solidFill>
              </a:rPr>
              <a:t>Input: n = 2, k = </a:t>
            </a:r>
            <a:r>
              <a:rPr lang="en-US" sz="1600" dirty="0" smtClean="0">
                <a:solidFill>
                  <a:srgbClr val="333333"/>
                </a:solidFill>
              </a:rPr>
              <a:t>2</a:t>
            </a:r>
          </a:p>
          <a:p>
            <a:r>
              <a:rPr lang="en-US" sz="1600" dirty="0" smtClean="0">
                <a:solidFill>
                  <a:srgbClr val="333333"/>
                </a:solidFill>
              </a:rPr>
              <a:t>Output</a:t>
            </a:r>
            <a:r>
              <a:rPr lang="en-US" sz="1600" dirty="0">
                <a:solidFill>
                  <a:srgbClr val="333333"/>
                </a:solidFill>
              </a:rPr>
              <a:t>: "</a:t>
            </a:r>
            <a:r>
              <a:rPr lang="en-US" sz="1600" dirty="0" smtClean="0">
                <a:solidFill>
                  <a:srgbClr val="333333"/>
                </a:solidFill>
              </a:rPr>
              <a:t>00110”        Note</a:t>
            </a:r>
            <a:r>
              <a:rPr lang="en-US" sz="1600" dirty="0">
                <a:solidFill>
                  <a:srgbClr val="333333"/>
                </a:solidFill>
              </a:rPr>
              <a:t>: "01100", "10011", "11001" will be accepted too.</a:t>
            </a:r>
            <a:endParaRPr lang="en-US" dirty="0"/>
          </a:p>
        </p:txBody>
      </p:sp>
      <p:sp>
        <p:nvSpPr>
          <p:cNvPr id="3" name="Rectangle 2"/>
          <p:cNvSpPr/>
          <p:nvPr/>
        </p:nvSpPr>
        <p:spPr>
          <a:xfrm>
            <a:off x="149431" y="2224231"/>
            <a:ext cx="6096000" cy="4278094"/>
          </a:xfrm>
          <a:prstGeom prst="rect">
            <a:avLst/>
          </a:prstGeom>
        </p:spPr>
        <p:txBody>
          <a:bodyPr>
            <a:spAutoFit/>
          </a:bodyPr>
          <a:lstStyle/>
          <a:p>
            <a:r>
              <a:rPr lang="en-US" sz="1600" dirty="0" err="1"/>
              <a:t>e.g</a:t>
            </a:r>
            <a:r>
              <a:rPr lang="en-US" sz="1600" dirty="0"/>
              <a:t>: n=2, k=2 there are 4 possible passwords in total, they are 00, 01, 10, 11 we need to find a path to include all the 4 password. we start from 00. the goal is to find a path that we visited all 4 passwords.                              </a:t>
            </a:r>
            <a:endParaRPr lang="en-US" sz="1600" dirty="0" smtClean="0"/>
          </a:p>
          <a:p>
            <a:r>
              <a:rPr lang="en-US" sz="1600" dirty="0" smtClean="0"/>
              <a:t>		         </a:t>
            </a:r>
            <a:r>
              <a:rPr lang="en-US" sz="1600" dirty="0" smtClean="0">
                <a:solidFill>
                  <a:srgbClr val="FF0000"/>
                </a:solidFill>
              </a:rPr>
              <a:t>00</a:t>
            </a:r>
            <a:r>
              <a:rPr lang="en-US" sz="1600" dirty="0" smtClean="0"/>
              <a:t> </a:t>
            </a:r>
            <a:r>
              <a:rPr lang="en-US" sz="1600" dirty="0"/>
              <a:t>- prefix 0                            </a:t>
            </a:r>
            <a:endParaRPr lang="en-US" sz="1600" dirty="0" smtClean="0"/>
          </a:p>
          <a:p>
            <a:r>
              <a:rPr lang="en-US" sz="1600" dirty="0"/>
              <a:t>	</a:t>
            </a:r>
            <a:r>
              <a:rPr lang="en-US" sz="1600" dirty="0" smtClean="0"/>
              <a:t>	      /      </a:t>
            </a:r>
            <a:r>
              <a:rPr lang="en-US" sz="1600" dirty="0"/>
              <a:t>\                                 </a:t>
            </a:r>
            <a:endParaRPr lang="en-US" sz="1600" dirty="0" smtClean="0"/>
          </a:p>
          <a:p>
            <a:r>
              <a:rPr lang="en-US" sz="1600" dirty="0"/>
              <a:t>	</a:t>
            </a:r>
            <a:r>
              <a:rPr lang="en-US" sz="1600" dirty="0" smtClean="0"/>
              <a:t>	   00       </a:t>
            </a:r>
            <a:r>
              <a:rPr lang="en-US" sz="1600" dirty="0">
                <a:solidFill>
                  <a:srgbClr val="FF0000"/>
                </a:solidFill>
              </a:rPr>
              <a:t>01</a:t>
            </a:r>
            <a:r>
              <a:rPr lang="en-US" sz="1600" dirty="0"/>
              <a:t> (prefix 1)                    </a:t>
            </a:r>
            <a:endParaRPr lang="en-US" sz="1600" dirty="0" smtClean="0"/>
          </a:p>
          <a:p>
            <a:r>
              <a:rPr lang="en-US" sz="1600" dirty="0"/>
              <a:t> </a:t>
            </a:r>
            <a:r>
              <a:rPr lang="en-US" sz="1600" dirty="0" smtClean="0"/>
              <a:t>                                    exist        </a:t>
            </a:r>
            <a:r>
              <a:rPr lang="en-US" sz="1600" dirty="0"/>
              <a:t>/      \                                </a:t>
            </a:r>
            <a:endParaRPr lang="en-US" sz="1600" dirty="0" smtClean="0"/>
          </a:p>
          <a:p>
            <a:r>
              <a:rPr lang="en-US" sz="1600" dirty="0"/>
              <a:t> </a:t>
            </a:r>
            <a:r>
              <a:rPr lang="en-US" sz="1600" dirty="0" smtClean="0"/>
              <a:t>                                                10           </a:t>
            </a:r>
            <a:r>
              <a:rPr lang="en-US" sz="1600" dirty="0" smtClean="0">
                <a:solidFill>
                  <a:srgbClr val="FF0000"/>
                </a:solidFill>
              </a:rPr>
              <a:t>11</a:t>
            </a:r>
            <a:r>
              <a:rPr lang="en-US" sz="1600" dirty="0" smtClean="0"/>
              <a:t>                              </a:t>
            </a:r>
          </a:p>
          <a:p>
            <a:r>
              <a:rPr lang="en-US" sz="1600" dirty="0"/>
              <a:t> </a:t>
            </a:r>
            <a:r>
              <a:rPr lang="en-US" sz="1600" dirty="0" smtClean="0"/>
              <a:t>                                              /    </a:t>
            </a:r>
            <a:r>
              <a:rPr lang="en-US" sz="1600" dirty="0"/>
              <a:t>\     </a:t>
            </a:r>
            <a:r>
              <a:rPr lang="en-US" sz="1600" dirty="0" smtClean="0"/>
              <a:t>    </a:t>
            </a:r>
            <a:r>
              <a:rPr lang="en-US" sz="1600" dirty="0"/>
              <a:t>/  </a:t>
            </a:r>
            <a:r>
              <a:rPr lang="en-US" sz="1600" dirty="0" smtClean="0"/>
              <a:t>    </a:t>
            </a:r>
            <a:r>
              <a:rPr lang="en-US" sz="1600" dirty="0"/>
              <a:t>\                            </a:t>
            </a:r>
            <a:endParaRPr lang="en-US" sz="1600" dirty="0" smtClean="0"/>
          </a:p>
          <a:p>
            <a:r>
              <a:rPr lang="en-US" sz="1600" dirty="0"/>
              <a:t> </a:t>
            </a:r>
            <a:r>
              <a:rPr lang="en-US" sz="1600" dirty="0" smtClean="0"/>
              <a:t>                                           00     </a:t>
            </a:r>
            <a:r>
              <a:rPr lang="en-US" sz="1600" dirty="0"/>
              <a:t>01   </a:t>
            </a:r>
            <a:r>
              <a:rPr lang="en-US" sz="1600" dirty="0" smtClean="0">
                <a:solidFill>
                  <a:srgbClr val="FF0000"/>
                </a:solidFill>
              </a:rPr>
              <a:t> 10      </a:t>
            </a:r>
            <a:r>
              <a:rPr lang="en-US" sz="1600" dirty="0"/>
              <a:t>11(exist)                     </a:t>
            </a:r>
            <a:endParaRPr lang="en-US" sz="1600" dirty="0" smtClean="0"/>
          </a:p>
          <a:p>
            <a:r>
              <a:rPr lang="en-US" sz="1600" dirty="0"/>
              <a:t> </a:t>
            </a:r>
            <a:r>
              <a:rPr lang="en-US" sz="1600" dirty="0" smtClean="0"/>
              <a:t>                                    (</a:t>
            </a:r>
            <a:r>
              <a:rPr lang="en-US" sz="1600" dirty="0"/>
              <a:t>exist)   (exist)  </a:t>
            </a:r>
            <a:r>
              <a:rPr lang="en-US" sz="1600" dirty="0" smtClean="0"/>
              <a:t>                                         </a:t>
            </a:r>
          </a:p>
          <a:p>
            <a:r>
              <a:rPr lang="en-US" sz="1600" dirty="0" smtClean="0"/>
              <a:t>answer</a:t>
            </a:r>
            <a:r>
              <a:rPr lang="en-US" sz="1600" dirty="0"/>
              <a:t>: </a:t>
            </a:r>
            <a:r>
              <a:rPr lang="en-US" sz="1600" dirty="0" smtClean="0"/>
              <a:t>00110</a:t>
            </a:r>
          </a:p>
          <a:p>
            <a:endParaRPr lang="en-US" sz="1600" dirty="0"/>
          </a:p>
          <a:p>
            <a:r>
              <a:rPr lang="en-US" sz="1600" dirty="0" smtClean="0"/>
              <a:t>We need a set to record all the visited node.</a:t>
            </a:r>
          </a:p>
          <a:p>
            <a:r>
              <a:rPr lang="en-US" sz="1600" dirty="0" smtClean="0"/>
              <a:t>If n=2, k=3 </a:t>
            </a:r>
            <a:r>
              <a:rPr lang="en-US" sz="1600" dirty="0" err="1" smtClean="0"/>
              <a:t>pwd</a:t>
            </a:r>
            <a:r>
              <a:rPr lang="en-US" sz="1600" dirty="0" smtClean="0"/>
              <a:t> can be 9 </a:t>
            </a:r>
            <a:r>
              <a:rPr lang="en-US" sz="1600" dirty="0" err="1" smtClean="0"/>
              <a:t>possiblites</a:t>
            </a:r>
            <a:r>
              <a:rPr lang="en-US" sz="1600" dirty="0" smtClean="0"/>
              <a:t>: [00, 01, 02, 10, 11, 12, 20, 21, 22] </a:t>
            </a:r>
          </a:p>
          <a:p>
            <a:r>
              <a:rPr lang="en-US" sz="1600" dirty="0" smtClean="0"/>
              <a:t>So the total of </a:t>
            </a:r>
            <a:r>
              <a:rPr lang="en-US" sz="1600" dirty="0" err="1" smtClean="0"/>
              <a:t>possiblities</a:t>
            </a:r>
            <a:r>
              <a:rPr lang="en-US" sz="1600" dirty="0" smtClean="0"/>
              <a:t> = </a:t>
            </a:r>
            <a:r>
              <a:rPr lang="en-US" sz="1600" dirty="0" err="1" smtClean="0"/>
              <a:t>k^n</a:t>
            </a:r>
            <a:endParaRPr lang="en-US" sz="1600" dirty="0" smtClean="0"/>
          </a:p>
          <a:p>
            <a:endParaRPr lang="en-US" sz="1600" dirty="0"/>
          </a:p>
        </p:txBody>
      </p:sp>
      <p:sp>
        <p:nvSpPr>
          <p:cNvPr id="7" name="Rectangle 6"/>
          <p:cNvSpPr/>
          <p:nvPr/>
        </p:nvSpPr>
        <p:spPr>
          <a:xfrm>
            <a:off x="6519553" y="1349622"/>
            <a:ext cx="5379522"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500" dirty="0" err="1"/>
              <a:t>var</a:t>
            </a:r>
            <a:r>
              <a:rPr lang="en-US" sz="1500" dirty="0"/>
              <a:t> </a:t>
            </a:r>
            <a:r>
              <a:rPr lang="en-US" sz="1500" dirty="0" err="1"/>
              <a:t>crackSafe</a:t>
            </a:r>
            <a:r>
              <a:rPr lang="en-US" sz="1500" dirty="0"/>
              <a:t> = function(n, k) {</a:t>
            </a:r>
          </a:p>
          <a:p>
            <a:r>
              <a:rPr lang="en-US" sz="1500" dirty="0"/>
              <a:t>    </a:t>
            </a:r>
            <a:r>
              <a:rPr lang="en-US" sz="1500" dirty="0" err="1"/>
              <a:t>var</a:t>
            </a:r>
            <a:r>
              <a:rPr lang="en-US" sz="1500" dirty="0"/>
              <a:t> res = new Array(n).fill(0</a:t>
            </a:r>
            <a:r>
              <a:rPr lang="en-US" sz="1500" dirty="0" smtClean="0"/>
              <a:t>),  </a:t>
            </a:r>
            <a:r>
              <a:rPr lang="en-US" sz="1500" dirty="0"/>
              <a:t>visited = new Set();</a:t>
            </a:r>
          </a:p>
          <a:p>
            <a:r>
              <a:rPr lang="en-US" sz="1500" dirty="0"/>
              <a:t>    </a:t>
            </a:r>
            <a:r>
              <a:rPr lang="en-US" sz="1500" dirty="0" err="1"/>
              <a:t>visited.add</a:t>
            </a:r>
            <a:r>
              <a:rPr lang="en-US" sz="1500" dirty="0"/>
              <a:t>(</a:t>
            </a:r>
            <a:r>
              <a:rPr lang="en-US" sz="1500" dirty="0" err="1"/>
              <a:t>res.join</a:t>
            </a:r>
            <a:r>
              <a:rPr lang="en-US" sz="1500" dirty="0"/>
              <a:t>(''));</a:t>
            </a:r>
          </a:p>
          <a:p>
            <a:r>
              <a:rPr lang="en-US" sz="1500" dirty="0"/>
              <a:t>    </a:t>
            </a:r>
            <a:r>
              <a:rPr lang="en-US" sz="1500" dirty="0" err="1"/>
              <a:t>var</a:t>
            </a:r>
            <a:r>
              <a:rPr lang="en-US" sz="1500" dirty="0"/>
              <a:t> </a:t>
            </a:r>
            <a:r>
              <a:rPr lang="en-US" sz="1500" dirty="0">
                <a:solidFill>
                  <a:srgbClr val="FF0000"/>
                </a:solidFill>
              </a:rPr>
              <a:t>total</a:t>
            </a:r>
            <a:r>
              <a:rPr lang="en-US" sz="1500" dirty="0"/>
              <a:t> = </a:t>
            </a:r>
            <a:r>
              <a:rPr lang="en-US" sz="1500" dirty="0" err="1"/>
              <a:t>Math.pow</a:t>
            </a:r>
            <a:r>
              <a:rPr lang="en-US" sz="1500" dirty="0"/>
              <a:t>(k, n</a:t>
            </a:r>
            <a:r>
              <a:rPr lang="en-US" sz="1500" dirty="0" smtClean="0"/>
              <a:t>);  // number of possibilities</a:t>
            </a:r>
            <a:endParaRPr lang="en-US" sz="1500" dirty="0"/>
          </a:p>
          <a:p>
            <a:r>
              <a:rPr lang="en-US" sz="1500" dirty="0"/>
              <a:t>    </a:t>
            </a:r>
            <a:r>
              <a:rPr lang="en-US" sz="1500" dirty="0" err="1"/>
              <a:t>dfs</a:t>
            </a:r>
            <a:r>
              <a:rPr lang="en-US" sz="1500" dirty="0"/>
              <a:t>(res, visited, total, k, n);</a:t>
            </a:r>
          </a:p>
          <a:p>
            <a:r>
              <a:rPr lang="en-US" sz="1500" dirty="0"/>
              <a:t>    return </a:t>
            </a:r>
            <a:r>
              <a:rPr lang="en-US" sz="1500" dirty="0" err="1"/>
              <a:t>res.join</a:t>
            </a:r>
            <a:r>
              <a:rPr lang="en-US" sz="1500" dirty="0"/>
              <a:t>('');</a:t>
            </a:r>
          </a:p>
          <a:p>
            <a:r>
              <a:rPr lang="en-US" sz="1500" dirty="0"/>
              <a:t>};</a:t>
            </a:r>
          </a:p>
          <a:p>
            <a:r>
              <a:rPr lang="en-US" sz="1500" dirty="0"/>
              <a:t> </a:t>
            </a:r>
          </a:p>
          <a:p>
            <a:r>
              <a:rPr lang="en-US" sz="1500" dirty="0" err="1"/>
              <a:t>var</a:t>
            </a:r>
            <a:r>
              <a:rPr lang="en-US" sz="1500" dirty="0"/>
              <a:t> </a:t>
            </a:r>
            <a:r>
              <a:rPr lang="en-US" sz="1500" dirty="0" err="1"/>
              <a:t>dfs</a:t>
            </a:r>
            <a:r>
              <a:rPr lang="en-US" sz="1500" dirty="0"/>
              <a:t> = </a:t>
            </a:r>
            <a:r>
              <a:rPr lang="en-US" sz="1500" dirty="0" smtClean="0"/>
              <a:t>function(</a:t>
            </a:r>
            <a:r>
              <a:rPr lang="en-US" sz="1500" dirty="0" err="1" smtClean="0"/>
              <a:t>arr</a:t>
            </a:r>
            <a:r>
              <a:rPr lang="en-US" sz="1500" dirty="0" smtClean="0"/>
              <a:t>, </a:t>
            </a:r>
            <a:r>
              <a:rPr lang="en-US" sz="1500" dirty="0"/>
              <a:t>visited, total, k, n) {</a:t>
            </a:r>
          </a:p>
          <a:p>
            <a:r>
              <a:rPr lang="en-US" sz="1500" dirty="0"/>
              <a:t>    if(</a:t>
            </a:r>
            <a:r>
              <a:rPr lang="en-US" sz="1500" dirty="0" err="1"/>
              <a:t>visited.size</a:t>
            </a:r>
            <a:r>
              <a:rPr lang="en-US" sz="1500" dirty="0"/>
              <a:t> === total)  </a:t>
            </a:r>
            <a:r>
              <a:rPr lang="en-US" sz="1500" dirty="0" smtClean="0"/>
              <a:t> return </a:t>
            </a:r>
            <a:r>
              <a:rPr lang="en-US" sz="1500" dirty="0"/>
              <a:t>true</a:t>
            </a:r>
            <a:r>
              <a:rPr lang="en-US" sz="1500" dirty="0" smtClean="0"/>
              <a:t>;</a:t>
            </a:r>
            <a:endParaRPr lang="en-US" sz="1500" dirty="0"/>
          </a:p>
          <a:p>
            <a:r>
              <a:rPr lang="en-US" sz="1500" dirty="0"/>
              <a:t>    // get last n-1 digits which is the prefix for next </a:t>
            </a:r>
            <a:r>
              <a:rPr lang="en-US" sz="1500" dirty="0" smtClean="0"/>
              <a:t>possibility</a:t>
            </a:r>
            <a:endParaRPr lang="en-US" sz="1500" dirty="0"/>
          </a:p>
          <a:p>
            <a:r>
              <a:rPr lang="en-US" sz="1500" dirty="0"/>
              <a:t>    </a:t>
            </a:r>
            <a:r>
              <a:rPr lang="en-US" sz="1500" dirty="0" err="1"/>
              <a:t>var</a:t>
            </a:r>
            <a:r>
              <a:rPr lang="en-US" sz="1500" dirty="0"/>
              <a:t> prefix = </a:t>
            </a:r>
            <a:r>
              <a:rPr lang="en-US" sz="1500" dirty="0" err="1" smtClean="0"/>
              <a:t>arr.slice</a:t>
            </a:r>
            <a:r>
              <a:rPr lang="en-US" sz="1500" dirty="0" smtClean="0"/>
              <a:t>(arr.length-n+1</a:t>
            </a:r>
            <a:r>
              <a:rPr lang="en-US" sz="1500" dirty="0"/>
              <a:t>).join('');  </a:t>
            </a:r>
          </a:p>
          <a:p>
            <a:r>
              <a:rPr lang="en-US" sz="1500" dirty="0"/>
              <a:t>  </a:t>
            </a:r>
          </a:p>
          <a:p>
            <a:r>
              <a:rPr lang="en-US" sz="1500" dirty="0">
                <a:solidFill>
                  <a:schemeClr val="accent1">
                    <a:lumMod val="75000"/>
                  </a:schemeClr>
                </a:solidFill>
              </a:rPr>
              <a:t>    for(</a:t>
            </a:r>
            <a:r>
              <a:rPr lang="en-US" sz="1500" dirty="0" err="1">
                <a:solidFill>
                  <a:schemeClr val="accent1">
                    <a:lumMod val="75000"/>
                  </a:schemeClr>
                </a:solidFill>
              </a:rPr>
              <a:t>var</a:t>
            </a:r>
            <a:r>
              <a:rPr lang="en-US" sz="1500" dirty="0">
                <a:solidFill>
                  <a:schemeClr val="accent1">
                    <a:lumMod val="75000"/>
                  </a:schemeClr>
                </a:solidFill>
              </a:rPr>
              <a:t> </a:t>
            </a:r>
            <a:r>
              <a:rPr lang="en-US" sz="1500" dirty="0" err="1">
                <a:solidFill>
                  <a:schemeClr val="accent1">
                    <a:lumMod val="75000"/>
                  </a:schemeClr>
                </a:solidFill>
              </a:rPr>
              <a:t>i</a:t>
            </a:r>
            <a:r>
              <a:rPr lang="en-US" sz="1500" dirty="0">
                <a:solidFill>
                  <a:schemeClr val="accent1">
                    <a:lumMod val="75000"/>
                  </a:schemeClr>
                </a:solidFill>
              </a:rPr>
              <a:t>=0; </a:t>
            </a:r>
            <a:r>
              <a:rPr lang="en-US" sz="1500" dirty="0" err="1">
                <a:solidFill>
                  <a:schemeClr val="accent1">
                    <a:lumMod val="75000"/>
                  </a:schemeClr>
                </a:solidFill>
              </a:rPr>
              <a:t>i</a:t>
            </a:r>
            <a:r>
              <a:rPr lang="en-US" sz="1500" dirty="0">
                <a:solidFill>
                  <a:schemeClr val="accent1">
                    <a:lumMod val="75000"/>
                  </a:schemeClr>
                </a:solidFill>
              </a:rPr>
              <a:t>&lt;k; </a:t>
            </a:r>
            <a:r>
              <a:rPr lang="en-US" sz="1500" dirty="0" err="1">
                <a:solidFill>
                  <a:schemeClr val="accent1">
                    <a:lumMod val="75000"/>
                  </a:schemeClr>
                </a:solidFill>
              </a:rPr>
              <a:t>i</a:t>
            </a:r>
            <a:r>
              <a:rPr lang="en-US" sz="1500" dirty="0">
                <a:solidFill>
                  <a:schemeClr val="accent1">
                    <a:lumMod val="75000"/>
                  </a:schemeClr>
                </a:solidFill>
              </a:rPr>
              <a:t>++) {</a:t>
            </a:r>
          </a:p>
          <a:p>
            <a:r>
              <a:rPr lang="en-US" sz="1500" dirty="0"/>
              <a:t>        </a:t>
            </a:r>
            <a:r>
              <a:rPr lang="en-US" sz="1500" dirty="0" err="1"/>
              <a:t>var</a:t>
            </a:r>
            <a:r>
              <a:rPr lang="en-US" sz="1500" dirty="0"/>
              <a:t> </a:t>
            </a:r>
            <a:r>
              <a:rPr lang="en-US" sz="1500" dirty="0" err="1"/>
              <a:t>newPws</a:t>
            </a:r>
            <a:r>
              <a:rPr lang="en-US" sz="1500" dirty="0"/>
              <a:t> = prefix + </a:t>
            </a:r>
            <a:r>
              <a:rPr lang="en-US" sz="1500" dirty="0" err="1"/>
              <a:t>i</a:t>
            </a:r>
            <a:r>
              <a:rPr lang="en-US" sz="1500" dirty="0"/>
              <a:t>;</a:t>
            </a:r>
          </a:p>
          <a:p>
            <a:r>
              <a:rPr lang="en-US" sz="1500" dirty="0"/>
              <a:t>        if(</a:t>
            </a:r>
            <a:r>
              <a:rPr lang="en-US" sz="1500" dirty="0" err="1"/>
              <a:t>visited.has</a:t>
            </a:r>
            <a:r>
              <a:rPr lang="en-US" sz="1500" dirty="0"/>
              <a:t>(</a:t>
            </a:r>
            <a:r>
              <a:rPr lang="en-US" sz="1500" dirty="0" err="1"/>
              <a:t>newPws</a:t>
            </a:r>
            <a:r>
              <a:rPr lang="en-US" sz="1500" dirty="0"/>
              <a:t>)) continue</a:t>
            </a:r>
            <a:r>
              <a:rPr lang="en-US" sz="1500" dirty="0" smtClean="0"/>
              <a:t>;</a:t>
            </a:r>
          </a:p>
          <a:p>
            <a:r>
              <a:rPr lang="en-US" sz="1500" dirty="0" smtClean="0"/>
              <a:t>        </a:t>
            </a:r>
            <a:r>
              <a:rPr lang="en-US" sz="1500" dirty="0" err="1"/>
              <a:t>visited.add</a:t>
            </a:r>
            <a:r>
              <a:rPr lang="en-US" sz="1500" dirty="0"/>
              <a:t>(</a:t>
            </a:r>
            <a:r>
              <a:rPr lang="en-US" sz="1500" dirty="0" err="1"/>
              <a:t>newPws</a:t>
            </a:r>
            <a:r>
              <a:rPr lang="en-US" sz="1500" dirty="0"/>
              <a:t>);</a:t>
            </a:r>
          </a:p>
          <a:p>
            <a:r>
              <a:rPr lang="en-US" sz="1500" dirty="0"/>
              <a:t>        </a:t>
            </a:r>
            <a:r>
              <a:rPr lang="en-US" sz="1500" dirty="0" err="1" smtClean="0">
                <a:solidFill>
                  <a:schemeClr val="accent1">
                    <a:lumMod val="75000"/>
                  </a:schemeClr>
                </a:solidFill>
              </a:rPr>
              <a:t>arr.push</a:t>
            </a:r>
            <a:r>
              <a:rPr lang="en-US" sz="1500" dirty="0" smtClean="0">
                <a:solidFill>
                  <a:schemeClr val="accent1">
                    <a:lumMod val="75000"/>
                  </a:schemeClr>
                </a:solidFill>
              </a:rPr>
              <a:t>(</a:t>
            </a:r>
            <a:r>
              <a:rPr lang="en-US" sz="1500" dirty="0" err="1" smtClean="0">
                <a:solidFill>
                  <a:schemeClr val="accent1">
                    <a:lumMod val="75000"/>
                  </a:schemeClr>
                </a:solidFill>
              </a:rPr>
              <a:t>i</a:t>
            </a:r>
            <a:r>
              <a:rPr lang="en-US" sz="1500" dirty="0">
                <a:solidFill>
                  <a:schemeClr val="accent1">
                    <a:lumMod val="75000"/>
                  </a:schemeClr>
                </a:solidFill>
              </a:rPr>
              <a:t>);</a:t>
            </a:r>
          </a:p>
          <a:p>
            <a:r>
              <a:rPr lang="en-US" sz="1500" dirty="0" smtClean="0">
                <a:solidFill>
                  <a:schemeClr val="accent1">
                    <a:lumMod val="75000"/>
                  </a:schemeClr>
                </a:solidFill>
              </a:rPr>
              <a:t>        if(</a:t>
            </a:r>
            <a:r>
              <a:rPr lang="en-US" sz="1500" dirty="0" err="1" smtClean="0">
                <a:solidFill>
                  <a:schemeClr val="accent1">
                    <a:lumMod val="75000"/>
                  </a:schemeClr>
                </a:solidFill>
              </a:rPr>
              <a:t>dfs</a:t>
            </a:r>
            <a:r>
              <a:rPr lang="en-US" sz="1500" dirty="0" smtClean="0">
                <a:solidFill>
                  <a:schemeClr val="accent1">
                    <a:lumMod val="75000"/>
                  </a:schemeClr>
                </a:solidFill>
              </a:rPr>
              <a:t>(</a:t>
            </a:r>
            <a:r>
              <a:rPr lang="en-US" sz="1500" dirty="0" err="1" smtClean="0">
                <a:solidFill>
                  <a:schemeClr val="accent1">
                    <a:lumMod val="75000"/>
                  </a:schemeClr>
                </a:solidFill>
              </a:rPr>
              <a:t>arr</a:t>
            </a:r>
            <a:r>
              <a:rPr lang="en-US" sz="1500" dirty="0" smtClean="0">
                <a:solidFill>
                  <a:schemeClr val="accent1">
                    <a:lumMod val="75000"/>
                  </a:schemeClr>
                </a:solidFill>
              </a:rPr>
              <a:t>, </a:t>
            </a:r>
            <a:r>
              <a:rPr lang="en-US" sz="1500" dirty="0">
                <a:solidFill>
                  <a:schemeClr val="accent1">
                    <a:lumMod val="75000"/>
                  </a:schemeClr>
                </a:solidFill>
              </a:rPr>
              <a:t>visited, total, k, n))  return true</a:t>
            </a:r>
            <a:r>
              <a:rPr lang="en-US" sz="1500" dirty="0" smtClean="0">
                <a:solidFill>
                  <a:schemeClr val="accent1">
                    <a:lumMod val="75000"/>
                  </a:schemeClr>
                </a:solidFill>
              </a:rPr>
              <a:t>;</a:t>
            </a:r>
          </a:p>
          <a:p>
            <a:r>
              <a:rPr lang="en-US" sz="1500" dirty="0" smtClean="0">
                <a:solidFill>
                  <a:schemeClr val="accent1">
                    <a:lumMod val="75000"/>
                  </a:schemeClr>
                </a:solidFill>
              </a:rPr>
              <a:t>         </a:t>
            </a:r>
            <a:r>
              <a:rPr lang="en-US" sz="1500" dirty="0" err="1" smtClean="0">
                <a:solidFill>
                  <a:schemeClr val="accent1">
                    <a:lumMod val="75000"/>
                  </a:schemeClr>
                </a:solidFill>
              </a:rPr>
              <a:t>arr.pop</a:t>
            </a:r>
            <a:r>
              <a:rPr lang="en-US" sz="1500" dirty="0" smtClean="0">
                <a:solidFill>
                  <a:schemeClr val="accent1">
                    <a:lumMod val="75000"/>
                  </a:schemeClr>
                </a:solidFill>
              </a:rPr>
              <a:t>();</a:t>
            </a:r>
            <a:endParaRPr lang="en-US" sz="1500" dirty="0">
              <a:solidFill>
                <a:schemeClr val="accent1">
                  <a:lumMod val="75000"/>
                </a:schemeClr>
              </a:solidFill>
            </a:endParaRPr>
          </a:p>
          <a:p>
            <a:r>
              <a:rPr lang="en-US" sz="1500" dirty="0"/>
              <a:t>        </a:t>
            </a:r>
            <a:r>
              <a:rPr lang="en-US" sz="1500" dirty="0" err="1"/>
              <a:t>visited.delete</a:t>
            </a:r>
            <a:r>
              <a:rPr lang="en-US" sz="1500" dirty="0"/>
              <a:t>(</a:t>
            </a:r>
            <a:r>
              <a:rPr lang="en-US" sz="1500" dirty="0" err="1"/>
              <a:t>newPws</a:t>
            </a:r>
            <a:r>
              <a:rPr lang="en-US" sz="1500" dirty="0"/>
              <a:t>);</a:t>
            </a:r>
          </a:p>
          <a:p>
            <a:r>
              <a:rPr lang="en-US" sz="1500" dirty="0" smtClean="0">
                <a:solidFill>
                  <a:schemeClr val="accent1">
                    <a:lumMod val="75000"/>
                  </a:schemeClr>
                </a:solidFill>
              </a:rPr>
              <a:t>   }</a:t>
            </a:r>
            <a:endParaRPr lang="en-US" sz="1500" dirty="0">
              <a:solidFill>
                <a:schemeClr val="accent1">
                  <a:lumMod val="75000"/>
                </a:schemeClr>
              </a:solidFill>
            </a:endParaRPr>
          </a:p>
          <a:p>
            <a:r>
              <a:rPr lang="en-US" sz="1500" dirty="0"/>
              <a:t>    return false;</a:t>
            </a:r>
          </a:p>
          <a:p>
            <a:r>
              <a:rPr lang="en-US" sz="1500" dirty="0" smtClean="0"/>
              <a:t>}</a:t>
            </a:r>
            <a:endParaRPr lang="en-US" sz="1500" dirty="0"/>
          </a:p>
        </p:txBody>
      </p:sp>
    </p:spTree>
    <p:extLst>
      <p:ext uri="{BB962C8B-B14F-4D97-AF65-F5344CB8AC3E}">
        <p14:creationId xmlns:p14="http://schemas.microsoft.com/office/powerpoint/2010/main" val="128856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32" y="103868"/>
            <a:ext cx="7450777" cy="371145"/>
          </a:xfrm>
        </p:spPr>
        <p:txBody>
          <a:bodyPr>
            <a:noAutofit/>
          </a:bodyPr>
          <a:lstStyle/>
          <a:p>
            <a:r>
              <a:rPr lang="en-US" sz="2400" dirty="0"/>
              <a:t>Letter Combinations of a Phone Number</a:t>
            </a:r>
          </a:p>
        </p:txBody>
      </p:sp>
      <p:sp>
        <p:nvSpPr>
          <p:cNvPr id="4" name="Rectangle 3"/>
          <p:cNvSpPr/>
          <p:nvPr/>
        </p:nvSpPr>
        <p:spPr>
          <a:xfrm>
            <a:off x="149431" y="564792"/>
            <a:ext cx="11856521" cy="2800767"/>
          </a:xfrm>
          <a:prstGeom prst="rect">
            <a:avLst/>
          </a:prstGeom>
        </p:spPr>
        <p:txBody>
          <a:bodyPr wrap="square">
            <a:spAutoFit/>
          </a:bodyPr>
          <a:lstStyle/>
          <a:p>
            <a:r>
              <a:rPr lang="en-US" sz="1600" dirty="0" smtClean="0"/>
              <a:t>Given </a:t>
            </a:r>
            <a:r>
              <a:rPr lang="en-US" sz="1600" dirty="0"/>
              <a:t>a string containing digits from 2-9 inclusive, return all possible letter combinations that the number could represent.</a:t>
            </a:r>
          </a:p>
          <a:p>
            <a:r>
              <a:rPr lang="en-US" sz="1600" dirty="0"/>
              <a:t>A mapping of digit to letters (just like on the telephone buttons) is given below. Note that 1 does not map to any letters.</a:t>
            </a:r>
          </a:p>
          <a:p>
            <a:endParaRPr lang="en-US" sz="1600" dirty="0" smtClean="0">
              <a:solidFill>
                <a:srgbClr val="333333"/>
              </a:solidFill>
            </a:endParaRPr>
          </a:p>
          <a:p>
            <a:endParaRPr lang="en-US" sz="1600" dirty="0" smtClean="0">
              <a:solidFill>
                <a:srgbClr val="333333"/>
              </a:solidFill>
            </a:endParaRPr>
          </a:p>
          <a:p>
            <a:endParaRPr lang="en-US" sz="1600" dirty="0">
              <a:solidFill>
                <a:srgbClr val="333333"/>
              </a:solidFill>
            </a:endParaRPr>
          </a:p>
          <a:p>
            <a:endParaRPr lang="en-US" sz="1600" dirty="0" smtClean="0">
              <a:solidFill>
                <a:srgbClr val="333333"/>
              </a:solidFill>
            </a:endParaRPr>
          </a:p>
          <a:p>
            <a:endParaRPr lang="en-US" sz="1600" dirty="0">
              <a:solidFill>
                <a:srgbClr val="333333"/>
              </a:solidFill>
            </a:endParaRPr>
          </a:p>
          <a:p>
            <a:endParaRPr lang="en-US" sz="1600" dirty="0" smtClean="0">
              <a:solidFill>
                <a:srgbClr val="333333"/>
              </a:solidFill>
            </a:endParaRPr>
          </a:p>
          <a:p>
            <a:endParaRPr lang="en-US" sz="1600" dirty="0">
              <a:solidFill>
                <a:srgbClr val="333333"/>
              </a:solidFill>
            </a:endParaRPr>
          </a:p>
          <a:p>
            <a:r>
              <a:rPr lang="mr-IN" sz="1600" b="1" dirty="0" err="1"/>
              <a:t>Input</a:t>
            </a:r>
            <a:r>
              <a:rPr lang="mr-IN" sz="1600" b="1" dirty="0"/>
              <a:t>: </a:t>
            </a:r>
            <a:r>
              <a:rPr lang="mr-IN" sz="1600" dirty="0"/>
              <a:t>"</a:t>
            </a:r>
            <a:r>
              <a:rPr lang="mr-IN" sz="1600" dirty="0" smtClean="0"/>
              <a:t>23”</a:t>
            </a:r>
            <a:endParaRPr lang="en-US" sz="1600" dirty="0" smtClean="0"/>
          </a:p>
          <a:p>
            <a:r>
              <a:rPr lang="mr-IN" sz="1600" dirty="0" smtClean="0"/>
              <a:t> </a:t>
            </a:r>
            <a:r>
              <a:rPr lang="mr-IN" sz="1600" b="1" dirty="0" err="1"/>
              <a:t>Output</a:t>
            </a:r>
            <a:r>
              <a:rPr lang="mr-IN" sz="1600" b="1" dirty="0"/>
              <a:t>:</a:t>
            </a:r>
            <a:r>
              <a:rPr lang="mr-IN" sz="1600" dirty="0"/>
              <a:t> ["</a:t>
            </a:r>
            <a:r>
              <a:rPr lang="mr-IN" sz="1600" dirty="0" err="1"/>
              <a:t>ad</a:t>
            </a:r>
            <a:r>
              <a:rPr lang="mr-IN" sz="1600" dirty="0"/>
              <a:t>", "</a:t>
            </a:r>
            <a:r>
              <a:rPr lang="mr-IN" sz="1600" dirty="0" err="1"/>
              <a:t>ae</a:t>
            </a:r>
            <a:r>
              <a:rPr lang="mr-IN" sz="1600" dirty="0"/>
              <a:t>", "</a:t>
            </a:r>
            <a:r>
              <a:rPr lang="mr-IN" sz="1600" dirty="0" err="1"/>
              <a:t>af</a:t>
            </a:r>
            <a:r>
              <a:rPr lang="mr-IN" sz="1600" dirty="0"/>
              <a:t>", "</a:t>
            </a:r>
            <a:r>
              <a:rPr lang="mr-IN" sz="1600" dirty="0" err="1"/>
              <a:t>bd</a:t>
            </a:r>
            <a:r>
              <a:rPr lang="mr-IN" sz="1600" dirty="0"/>
              <a:t>", "</a:t>
            </a:r>
            <a:r>
              <a:rPr lang="mr-IN" sz="1600" dirty="0" err="1"/>
              <a:t>be</a:t>
            </a:r>
            <a:r>
              <a:rPr lang="mr-IN" sz="1600" dirty="0"/>
              <a:t>", "</a:t>
            </a:r>
            <a:r>
              <a:rPr lang="mr-IN" sz="1600" dirty="0" err="1"/>
              <a:t>bf</a:t>
            </a:r>
            <a:r>
              <a:rPr lang="mr-IN" sz="1600" dirty="0"/>
              <a:t>", "</a:t>
            </a:r>
            <a:r>
              <a:rPr lang="mr-IN" sz="1600" dirty="0" err="1"/>
              <a:t>cd</a:t>
            </a:r>
            <a:r>
              <a:rPr lang="mr-IN" sz="1600" dirty="0"/>
              <a:t>", "</a:t>
            </a:r>
            <a:r>
              <a:rPr lang="mr-IN" sz="1600" dirty="0" err="1"/>
              <a:t>ce</a:t>
            </a:r>
            <a:r>
              <a:rPr lang="mr-IN" sz="1600" dirty="0"/>
              <a:t>", "</a:t>
            </a:r>
            <a:r>
              <a:rPr lang="mr-IN" sz="1600" dirty="0" err="1"/>
              <a:t>cf</a:t>
            </a:r>
            <a:r>
              <a:rPr lang="mr-IN" sz="1600" dirty="0"/>
              <a:t>"].</a:t>
            </a:r>
            <a:endParaRPr lang="en-US" dirty="0"/>
          </a:p>
        </p:txBody>
      </p:sp>
      <p:sp>
        <p:nvSpPr>
          <p:cNvPr id="3" name="Rectangle 2"/>
          <p:cNvSpPr/>
          <p:nvPr/>
        </p:nvSpPr>
        <p:spPr>
          <a:xfrm>
            <a:off x="149431" y="3472437"/>
            <a:ext cx="6096000" cy="1569660"/>
          </a:xfrm>
          <a:prstGeom prst="rect">
            <a:avLst/>
          </a:prstGeom>
        </p:spPr>
        <p:txBody>
          <a:bodyPr>
            <a:spAutoFit/>
          </a:bodyPr>
          <a:lstStyle/>
          <a:p>
            <a:r>
              <a:rPr lang="en-US" sz="1600" dirty="0" smtClean="0"/>
              <a:t>For each number we find its subset, and to combine each at one time.</a:t>
            </a:r>
          </a:p>
          <a:p>
            <a:r>
              <a:rPr lang="en-US" sz="1600" dirty="0" smtClean="0"/>
              <a:t>2=&gt; </a:t>
            </a:r>
            <a:r>
              <a:rPr lang="en-US" sz="1600" dirty="0" err="1"/>
              <a:t>a</a:t>
            </a:r>
            <a:r>
              <a:rPr lang="en-US" sz="1600" dirty="0" err="1" smtClean="0"/>
              <a:t>,b,c</a:t>
            </a:r>
            <a:r>
              <a:rPr lang="en-US" sz="1600" dirty="0" smtClean="0"/>
              <a:t>	  3=&gt; </a:t>
            </a:r>
            <a:r>
              <a:rPr lang="en-US" sz="1600" dirty="0" err="1" smtClean="0"/>
              <a:t>d,e,f</a:t>
            </a:r>
            <a:endParaRPr lang="en-US" sz="1600" dirty="0" smtClean="0"/>
          </a:p>
          <a:p>
            <a:r>
              <a:rPr lang="en-US" sz="1600" dirty="0" smtClean="0"/>
              <a:t>                  a                  b               c</a:t>
            </a:r>
          </a:p>
          <a:p>
            <a:r>
              <a:rPr lang="en-US" sz="1600" dirty="0"/>
              <a:t> </a:t>
            </a:r>
            <a:r>
              <a:rPr lang="en-US" sz="1600" dirty="0" smtClean="0"/>
              <a:t>               /|\               /|\            /|\ </a:t>
            </a:r>
          </a:p>
          <a:p>
            <a:r>
              <a:rPr lang="en-US" sz="1600" dirty="0"/>
              <a:t> </a:t>
            </a:r>
            <a:r>
              <a:rPr lang="en-US" sz="1600" dirty="0" smtClean="0"/>
              <a:t>              d e f            d e f          d e f   		</a:t>
            </a:r>
            <a:endParaRPr lang="en-US" sz="1600" dirty="0"/>
          </a:p>
          <a:p>
            <a:r>
              <a:rPr lang="en-US" sz="1600" dirty="0" smtClean="0"/>
              <a:t>Once the path length === digit length, it’s in the answer.</a:t>
            </a:r>
            <a:endParaRPr lang="en-US" sz="1600" dirty="0"/>
          </a:p>
        </p:txBody>
      </p:sp>
      <p:sp>
        <p:nvSpPr>
          <p:cNvPr id="7" name="Rectangle 6"/>
          <p:cNvSpPr/>
          <p:nvPr/>
        </p:nvSpPr>
        <p:spPr>
          <a:xfrm>
            <a:off x="6245431" y="1177154"/>
            <a:ext cx="5379522" cy="54014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500" dirty="0" err="1"/>
              <a:t>var</a:t>
            </a:r>
            <a:r>
              <a:rPr lang="en-US" sz="1500" dirty="0"/>
              <a:t> </a:t>
            </a:r>
            <a:r>
              <a:rPr lang="en-US" sz="1500" dirty="0" err="1"/>
              <a:t>letterCombinations</a:t>
            </a:r>
            <a:r>
              <a:rPr lang="en-US" sz="1500" dirty="0"/>
              <a:t> = function(digits) {</a:t>
            </a:r>
          </a:p>
          <a:p>
            <a:r>
              <a:rPr lang="en-US" sz="1500" dirty="0"/>
              <a:t>    </a:t>
            </a:r>
            <a:r>
              <a:rPr lang="en-US" sz="1500" dirty="0" err="1"/>
              <a:t>var</a:t>
            </a:r>
            <a:r>
              <a:rPr lang="en-US" sz="1500" dirty="0"/>
              <a:t> res = [];</a:t>
            </a:r>
          </a:p>
          <a:p>
            <a:r>
              <a:rPr lang="en-US" sz="1500" dirty="0"/>
              <a:t>    if(</a:t>
            </a:r>
            <a:r>
              <a:rPr lang="en-US" sz="1500" dirty="0" err="1"/>
              <a:t>digits.length</a:t>
            </a:r>
            <a:r>
              <a:rPr lang="en-US" sz="1500" dirty="0"/>
              <a:t> === 0)  return res;</a:t>
            </a:r>
          </a:p>
          <a:p>
            <a:r>
              <a:rPr lang="en-US" sz="1500" dirty="0"/>
              <a:t>    </a:t>
            </a:r>
            <a:r>
              <a:rPr lang="en-US" sz="1500" dirty="0" err="1"/>
              <a:t>var</a:t>
            </a:r>
            <a:r>
              <a:rPr lang="en-US" sz="1500" dirty="0"/>
              <a:t> phones= [[], [], ['a', 'b', 'c'], ['d', 'e', 'f'], </a:t>
            </a:r>
          </a:p>
          <a:p>
            <a:r>
              <a:rPr lang="en-US" sz="1500" dirty="0"/>
              <a:t>                 ['g', 'h', '</a:t>
            </a:r>
            <a:r>
              <a:rPr lang="en-US" sz="1500" dirty="0" err="1"/>
              <a:t>i</a:t>
            </a:r>
            <a:r>
              <a:rPr lang="en-US" sz="1500" dirty="0"/>
              <a:t>'], ['j', 'k', 'l'], ['m', 'n', 'o'], </a:t>
            </a:r>
          </a:p>
          <a:p>
            <a:r>
              <a:rPr lang="en-US" sz="1500" dirty="0"/>
              <a:t>                 ['p', 'q', 'r', 's'], ['t', 'u', 'v'], </a:t>
            </a:r>
          </a:p>
          <a:p>
            <a:r>
              <a:rPr lang="en-US" sz="1500" dirty="0"/>
              <a:t>                 ['w', 'x', 'y', 'z']];</a:t>
            </a:r>
          </a:p>
          <a:p>
            <a:r>
              <a:rPr lang="en-US" sz="1500" dirty="0"/>
              <a:t>    </a:t>
            </a:r>
            <a:r>
              <a:rPr lang="en-US" sz="1500" dirty="0" err="1"/>
              <a:t>dfs</a:t>
            </a:r>
            <a:r>
              <a:rPr lang="en-US" sz="1500" dirty="0"/>
              <a:t>(0, '', digits, phones, res);</a:t>
            </a:r>
          </a:p>
          <a:p>
            <a:r>
              <a:rPr lang="en-US" sz="1500" dirty="0"/>
              <a:t>    return res;</a:t>
            </a:r>
          </a:p>
          <a:p>
            <a:r>
              <a:rPr lang="en-US" sz="1500" dirty="0"/>
              <a:t>};</a:t>
            </a:r>
          </a:p>
          <a:p>
            <a:r>
              <a:rPr lang="en-US" sz="1500" dirty="0"/>
              <a:t> </a:t>
            </a:r>
          </a:p>
          <a:p>
            <a:r>
              <a:rPr lang="en-US" sz="1500" dirty="0" err="1"/>
              <a:t>var</a:t>
            </a:r>
            <a:r>
              <a:rPr lang="en-US" sz="1500" dirty="0"/>
              <a:t> </a:t>
            </a:r>
            <a:r>
              <a:rPr lang="en-US" sz="1500" dirty="0" err="1"/>
              <a:t>dfs</a:t>
            </a:r>
            <a:r>
              <a:rPr lang="en-US" sz="1500" dirty="0"/>
              <a:t> = function(</a:t>
            </a:r>
            <a:r>
              <a:rPr lang="en-US" sz="1500" dirty="0" err="1"/>
              <a:t>digitInd</a:t>
            </a:r>
            <a:r>
              <a:rPr lang="en-US" sz="1500" dirty="0"/>
              <a:t>, </a:t>
            </a:r>
            <a:r>
              <a:rPr lang="en-US" sz="1500" dirty="0" err="1"/>
              <a:t>str</a:t>
            </a:r>
            <a:r>
              <a:rPr lang="en-US" sz="1500" dirty="0"/>
              <a:t>, digits, phones, res) {</a:t>
            </a:r>
          </a:p>
          <a:p>
            <a:r>
              <a:rPr lang="en-US" sz="1500" dirty="0"/>
              <a:t>    if( </a:t>
            </a:r>
            <a:r>
              <a:rPr lang="en-US" sz="1500" dirty="0" err="1"/>
              <a:t>digitInd</a:t>
            </a:r>
            <a:r>
              <a:rPr lang="en-US" sz="1500" dirty="0"/>
              <a:t> === </a:t>
            </a:r>
            <a:r>
              <a:rPr lang="en-US" sz="1500" dirty="0" err="1"/>
              <a:t>digits.length</a:t>
            </a:r>
            <a:r>
              <a:rPr lang="en-US" sz="1500" dirty="0"/>
              <a:t>) {</a:t>
            </a:r>
          </a:p>
          <a:p>
            <a:r>
              <a:rPr lang="en-US" sz="1500" dirty="0"/>
              <a:t>        // Reach to the end</a:t>
            </a:r>
          </a:p>
          <a:p>
            <a:r>
              <a:rPr lang="en-US" sz="1500" dirty="0"/>
              <a:t>        </a:t>
            </a:r>
            <a:r>
              <a:rPr lang="en-US" sz="1500" dirty="0" err="1"/>
              <a:t>res.push</a:t>
            </a:r>
            <a:r>
              <a:rPr lang="en-US" sz="1500" dirty="0"/>
              <a:t>(</a:t>
            </a:r>
            <a:r>
              <a:rPr lang="en-US" sz="1500" dirty="0" err="1"/>
              <a:t>str.slice</a:t>
            </a:r>
            <a:r>
              <a:rPr lang="en-US" sz="1500" dirty="0"/>
              <a:t>(0));</a:t>
            </a:r>
          </a:p>
          <a:p>
            <a:r>
              <a:rPr lang="en-US" sz="1500" dirty="0"/>
              <a:t>        return;</a:t>
            </a:r>
          </a:p>
          <a:p>
            <a:r>
              <a:rPr lang="en-US" sz="1500" dirty="0"/>
              <a:t>    }</a:t>
            </a:r>
          </a:p>
          <a:p>
            <a:r>
              <a:rPr lang="en-US" sz="1500" dirty="0"/>
              <a:t>    // get number first to get related phone array</a:t>
            </a:r>
          </a:p>
          <a:p>
            <a:r>
              <a:rPr lang="en-US" sz="1500" dirty="0"/>
              <a:t>    </a:t>
            </a:r>
            <a:r>
              <a:rPr lang="en-US" sz="1500" dirty="0" err="1">
                <a:solidFill>
                  <a:schemeClr val="accent1">
                    <a:lumMod val="75000"/>
                  </a:schemeClr>
                </a:solidFill>
              </a:rPr>
              <a:t>var</a:t>
            </a:r>
            <a:r>
              <a:rPr lang="en-US" sz="1500" dirty="0">
                <a:solidFill>
                  <a:schemeClr val="accent1">
                    <a:lumMod val="75000"/>
                  </a:schemeClr>
                </a:solidFill>
              </a:rPr>
              <a:t> </a:t>
            </a:r>
            <a:r>
              <a:rPr lang="en-US" sz="1500" dirty="0" err="1">
                <a:solidFill>
                  <a:schemeClr val="accent1">
                    <a:lumMod val="75000"/>
                  </a:schemeClr>
                </a:solidFill>
              </a:rPr>
              <a:t>ind</a:t>
            </a:r>
            <a:r>
              <a:rPr lang="en-US" sz="1500" dirty="0">
                <a:solidFill>
                  <a:schemeClr val="accent1">
                    <a:lumMod val="75000"/>
                  </a:schemeClr>
                </a:solidFill>
              </a:rPr>
              <a:t> = digits[</a:t>
            </a:r>
            <a:r>
              <a:rPr lang="en-US" sz="1500" dirty="0" err="1">
                <a:solidFill>
                  <a:schemeClr val="accent1">
                    <a:lumMod val="75000"/>
                  </a:schemeClr>
                </a:solidFill>
              </a:rPr>
              <a:t>digitInd</a:t>
            </a:r>
            <a:r>
              <a:rPr lang="en-US" sz="1500" dirty="0">
                <a:solidFill>
                  <a:schemeClr val="accent1">
                    <a:lumMod val="75000"/>
                  </a:schemeClr>
                </a:solidFill>
              </a:rPr>
              <a:t>];  </a:t>
            </a:r>
          </a:p>
          <a:p>
            <a:r>
              <a:rPr lang="en-US" sz="1500" dirty="0">
                <a:solidFill>
                  <a:schemeClr val="accent1">
                    <a:lumMod val="75000"/>
                  </a:schemeClr>
                </a:solidFill>
              </a:rPr>
              <a:t>    for (</a:t>
            </a:r>
            <a:r>
              <a:rPr lang="en-US" sz="1500" dirty="0" err="1">
                <a:solidFill>
                  <a:schemeClr val="accent1">
                    <a:lumMod val="75000"/>
                  </a:schemeClr>
                </a:solidFill>
              </a:rPr>
              <a:t>var</a:t>
            </a:r>
            <a:r>
              <a:rPr lang="en-US" sz="1500" dirty="0">
                <a:solidFill>
                  <a:schemeClr val="accent1">
                    <a:lumMod val="75000"/>
                  </a:schemeClr>
                </a:solidFill>
              </a:rPr>
              <a:t> </a:t>
            </a:r>
            <a:r>
              <a:rPr lang="en-US" sz="1500" dirty="0" err="1">
                <a:solidFill>
                  <a:schemeClr val="accent1">
                    <a:lumMod val="75000"/>
                  </a:schemeClr>
                </a:solidFill>
              </a:rPr>
              <a:t>chr</a:t>
            </a:r>
            <a:r>
              <a:rPr lang="en-US" sz="1500" dirty="0">
                <a:solidFill>
                  <a:schemeClr val="accent1">
                    <a:lumMod val="75000"/>
                  </a:schemeClr>
                </a:solidFill>
              </a:rPr>
              <a:t> of phones[</a:t>
            </a:r>
            <a:r>
              <a:rPr lang="en-US" sz="1500" dirty="0" err="1">
                <a:solidFill>
                  <a:schemeClr val="accent1">
                    <a:lumMod val="75000"/>
                  </a:schemeClr>
                </a:solidFill>
              </a:rPr>
              <a:t>ind</a:t>
            </a:r>
            <a:r>
              <a:rPr lang="en-US" sz="1500" dirty="0">
                <a:solidFill>
                  <a:schemeClr val="accent1">
                    <a:lumMod val="75000"/>
                  </a:schemeClr>
                </a:solidFill>
              </a:rPr>
              <a:t>]) {</a:t>
            </a:r>
          </a:p>
          <a:p>
            <a:r>
              <a:rPr lang="en-US" sz="1500" dirty="0">
                <a:solidFill>
                  <a:schemeClr val="accent1">
                    <a:lumMod val="75000"/>
                  </a:schemeClr>
                </a:solidFill>
              </a:rPr>
              <a:t>         </a:t>
            </a:r>
            <a:r>
              <a:rPr lang="en-US" sz="1500" dirty="0" err="1">
                <a:solidFill>
                  <a:schemeClr val="accent1">
                    <a:lumMod val="75000"/>
                  </a:schemeClr>
                </a:solidFill>
              </a:rPr>
              <a:t>dfs</a:t>
            </a:r>
            <a:r>
              <a:rPr lang="en-US" sz="1500" dirty="0">
                <a:solidFill>
                  <a:schemeClr val="accent1">
                    <a:lumMod val="75000"/>
                  </a:schemeClr>
                </a:solidFill>
              </a:rPr>
              <a:t>(</a:t>
            </a:r>
            <a:r>
              <a:rPr lang="en-US" sz="1500" dirty="0" err="1">
                <a:solidFill>
                  <a:schemeClr val="accent1">
                    <a:lumMod val="75000"/>
                  </a:schemeClr>
                </a:solidFill>
              </a:rPr>
              <a:t>digitInd</a:t>
            </a:r>
            <a:r>
              <a:rPr lang="en-US" sz="1500" dirty="0">
                <a:solidFill>
                  <a:schemeClr val="accent1">
                    <a:lumMod val="75000"/>
                  </a:schemeClr>
                </a:solidFill>
              </a:rPr>
              <a:t> + 1, </a:t>
            </a:r>
            <a:r>
              <a:rPr lang="en-US" sz="1500" dirty="0" err="1">
                <a:solidFill>
                  <a:schemeClr val="accent1">
                    <a:lumMod val="75000"/>
                  </a:schemeClr>
                </a:solidFill>
              </a:rPr>
              <a:t>str+chr</a:t>
            </a:r>
            <a:r>
              <a:rPr lang="en-US" sz="1500" dirty="0">
                <a:solidFill>
                  <a:schemeClr val="accent1">
                    <a:lumMod val="75000"/>
                  </a:schemeClr>
                </a:solidFill>
              </a:rPr>
              <a:t>, digits, phones, res);</a:t>
            </a:r>
          </a:p>
          <a:p>
            <a:r>
              <a:rPr lang="en-US" sz="1500" dirty="0">
                <a:solidFill>
                  <a:schemeClr val="accent1">
                    <a:lumMod val="75000"/>
                  </a:schemeClr>
                </a:solidFill>
              </a:rPr>
              <a:t>    }</a:t>
            </a:r>
          </a:p>
          <a:p>
            <a:r>
              <a:rPr lang="en-US" sz="1500" dirty="0"/>
              <a:t>};</a:t>
            </a:r>
          </a:p>
        </p:txBody>
      </p:sp>
      <p:pic>
        <p:nvPicPr>
          <p:cNvPr id="5" name="Picture 4"/>
          <p:cNvPicPr>
            <a:picLocks noChangeAspect="1"/>
          </p:cNvPicPr>
          <p:nvPr/>
        </p:nvPicPr>
        <p:blipFill>
          <a:blip r:embed="rId2"/>
          <a:stretch>
            <a:fillRect/>
          </a:stretch>
        </p:blipFill>
        <p:spPr>
          <a:xfrm>
            <a:off x="246906" y="1177154"/>
            <a:ext cx="1997530" cy="1617999"/>
          </a:xfrm>
          <a:prstGeom prst="rect">
            <a:avLst/>
          </a:prstGeom>
        </p:spPr>
      </p:pic>
    </p:spTree>
    <p:extLst>
      <p:ext uri="{BB962C8B-B14F-4D97-AF65-F5344CB8AC3E}">
        <p14:creationId xmlns:p14="http://schemas.microsoft.com/office/powerpoint/2010/main" val="1952898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991" y="270682"/>
            <a:ext cx="5016334" cy="702662"/>
          </a:xfrm>
        </p:spPr>
        <p:txBody>
          <a:bodyPr>
            <a:noAutofit/>
          </a:bodyPr>
          <a:lstStyle/>
          <a:p>
            <a:r>
              <a:rPr lang="en-US" sz="1600" dirty="0"/>
              <a:t>Given a collection of numbers that might contain duplicates, return all possible unique permutations</a:t>
            </a:r>
            <a:r>
              <a:rPr lang="en-US" sz="1600" dirty="0" smtClean="0"/>
              <a:t>.</a:t>
            </a:r>
            <a:br>
              <a:rPr lang="en-US" sz="1600" dirty="0" smtClean="0"/>
            </a:br>
            <a:r>
              <a:rPr lang="pt-BR" sz="1600" b="1" dirty="0"/>
              <a:t>Input:</a:t>
            </a:r>
            <a:r>
              <a:rPr lang="pt-BR" sz="1600" dirty="0"/>
              <a:t> [1,1,2] </a:t>
            </a:r>
            <a:r>
              <a:rPr lang="pt-BR" sz="1600" b="1" dirty="0"/>
              <a:t>Output:</a:t>
            </a:r>
            <a:r>
              <a:rPr lang="pt-BR" sz="1600" dirty="0"/>
              <a:t> [ [1,1,2], [1,2,1], [2,1,1] ]</a:t>
            </a:r>
            <a:endParaRPr lang="en-US" sz="1600" b="1" dirty="0"/>
          </a:p>
        </p:txBody>
      </p:sp>
      <p:sp>
        <p:nvSpPr>
          <p:cNvPr id="4" name="Rectangle 3"/>
          <p:cNvSpPr/>
          <p:nvPr/>
        </p:nvSpPr>
        <p:spPr>
          <a:xfrm>
            <a:off x="398813" y="622013"/>
            <a:ext cx="6263244" cy="6247864"/>
          </a:xfrm>
          <a:prstGeom prst="rect">
            <a:avLst/>
          </a:prstGeom>
        </p:spPr>
        <p:txBody>
          <a:bodyPr wrap="square">
            <a:spAutoFit/>
          </a:bodyPr>
          <a:lstStyle/>
          <a:p>
            <a:r>
              <a:rPr lang="en-US" sz="1600" dirty="0"/>
              <a:t>Given a collection of distinct numbers, return all possible permutations</a:t>
            </a:r>
            <a:r>
              <a:rPr lang="en-US" sz="1600" dirty="0" smtClean="0"/>
              <a:t>.</a:t>
            </a:r>
            <a:r>
              <a:rPr lang="zh-CN" altLang="en-US" sz="1600" dirty="0" smtClean="0"/>
              <a:t> </a:t>
            </a:r>
            <a:r>
              <a:rPr lang="en-US" sz="1600" dirty="0" smtClean="0"/>
              <a:t>For </a:t>
            </a:r>
            <a:r>
              <a:rPr lang="en-US" sz="1600" dirty="0"/>
              <a:t>example,[1,2,3] have the following permutations:[  [1,2,3],  [1,3,2],  [2,1,3],  [2,3,1],  [3,1,2],  [3,2,1</a:t>
            </a:r>
            <a:r>
              <a:rPr lang="en-US" sz="1600" dirty="0" smtClean="0"/>
              <a:t>]]</a:t>
            </a:r>
          </a:p>
          <a:p>
            <a:r>
              <a:rPr lang="en-US" sz="1600" dirty="0" smtClean="0"/>
              <a:t>                   1                            2                           3</a:t>
            </a:r>
          </a:p>
          <a:p>
            <a:r>
              <a:rPr lang="en-US" sz="1600" dirty="0"/>
              <a:t> </a:t>
            </a:r>
            <a:r>
              <a:rPr lang="en-US" sz="1600" dirty="0" smtClean="0"/>
              <a:t>           /     |      \              /     </a:t>
            </a:r>
            <a:r>
              <a:rPr lang="en-US" sz="1600" dirty="0"/>
              <a:t>|  </a:t>
            </a:r>
            <a:r>
              <a:rPr lang="en-US" sz="1600" dirty="0" smtClean="0"/>
              <a:t>  \               /      |     </a:t>
            </a:r>
            <a:r>
              <a:rPr lang="en-US" sz="1600" dirty="0"/>
              <a:t>\ </a:t>
            </a:r>
            <a:endParaRPr lang="en-US" sz="1600" dirty="0" smtClean="0"/>
          </a:p>
          <a:p>
            <a:r>
              <a:rPr lang="en-US" sz="1600" dirty="0"/>
              <a:t> </a:t>
            </a:r>
            <a:r>
              <a:rPr lang="en-US" sz="1600" dirty="0" smtClean="0"/>
              <a:t>          </a:t>
            </a:r>
            <a:r>
              <a:rPr lang="en-US" sz="1600" strike="sngStrike" dirty="0" smtClean="0"/>
              <a:t>1</a:t>
            </a:r>
            <a:r>
              <a:rPr lang="en-US" sz="1600" dirty="0" smtClean="0"/>
              <a:t>     2        3           1     </a:t>
            </a:r>
            <a:r>
              <a:rPr lang="en-US" sz="1600" strike="sngStrike" dirty="0" smtClean="0"/>
              <a:t>2</a:t>
            </a:r>
            <a:r>
              <a:rPr lang="en-US" sz="1600" dirty="0" smtClean="0"/>
              <a:t>     3            1       2     </a:t>
            </a:r>
            <a:r>
              <a:rPr lang="en-US" sz="1600" strike="sngStrike" dirty="0" smtClean="0"/>
              <a:t>3</a:t>
            </a:r>
          </a:p>
          <a:p>
            <a:r>
              <a:rPr lang="en-US" sz="1600" dirty="0"/>
              <a:t> </a:t>
            </a:r>
            <a:r>
              <a:rPr lang="en-US" sz="1600" dirty="0" smtClean="0"/>
              <a:t>                /|\     /|\        /|\         /|\        /|\    /|\</a:t>
            </a:r>
            <a:endParaRPr lang="en-US" sz="1600" dirty="0"/>
          </a:p>
          <a:p>
            <a:r>
              <a:rPr lang="en-US" sz="1600" dirty="0" smtClean="0"/>
              <a:t>                </a:t>
            </a:r>
            <a:r>
              <a:rPr lang="en-US" sz="1600" strike="sngStrike" dirty="0" smtClean="0"/>
              <a:t>1</a:t>
            </a:r>
            <a:r>
              <a:rPr lang="en-US" sz="1600" dirty="0" smtClean="0"/>
              <a:t> </a:t>
            </a:r>
            <a:r>
              <a:rPr lang="en-US" sz="1600" strike="sngStrike" dirty="0" smtClean="0"/>
              <a:t>2</a:t>
            </a:r>
            <a:r>
              <a:rPr lang="en-US" sz="1600" dirty="0" smtClean="0"/>
              <a:t> </a:t>
            </a:r>
            <a:r>
              <a:rPr lang="en-US" sz="1600" dirty="0" smtClean="0">
                <a:solidFill>
                  <a:srgbClr val="FF0000"/>
                </a:solidFill>
              </a:rPr>
              <a:t>3</a:t>
            </a:r>
            <a:r>
              <a:rPr lang="en-US" sz="1600" dirty="0" smtClean="0"/>
              <a:t>  </a:t>
            </a:r>
            <a:r>
              <a:rPr lang="en-US" sz="1600" strike="sngStrike" dirty="0" smtClean="0"/>
              <a:t>1</a:t>
            </a:r>
            <a:r>
              <a:rPr lang="en-US" sz="1600" dirty="0" smtClean="0"/>
              <a:t> </a:t>
            </a:r>
            <a:r>
              <a:rPr lang="en-US" sz="1600" dirty="0" smtClean="0">
                <a:solidFill>
                  <a:srgbClr val="FF0000"/>
                </a:solidFill>
              </a:rPr>
              <a:t>2</a:t>
            </a:r>
            <a:r>
              <a:rPr lang="en-US" sz="1600" dirty="0" smtClean="0"/>
              <a:t> </a:t>
            </a:r>
            <a:r>
              <a:rPr lang="en-US" sz="1600" strike="sngStrike" dirty="0" smtClean="0"/>
              <a:t>3</a:t>
            </a:r>
            <a:r>
              <a:rPr lang="en-US" sz="1600" dirty="0" smtClean="0"/>
              <a:t>    </a:t>
            </a:r>
            <a:r>
              <a:rPr lang="en-US" sz="1600" strike="sngStrike" dirty="0" smtClean="0"/>
              <a:t>1</a:t>
            </a:r>
            <a:r>
              <a:rPr lang="en-US" sz="1600" dirty="0" smtClean="0"/>
              <a:t> </a:t>
            </a:r>
            <a:r>
              <a:rPr lang="en-US" sz="1600" strike="sngStrike" dirty="0" smtClean="0"/>
              <a:t>2</a:t>
            </a:r>
            <a:r>
              <a:rPr lang="en-US" sz="1600" dirty="0" smtClean="0"/>
              <a:t> </a:t>
            </a:r>
            <a:r>
              <a:rPr lang="en-US" sz="1600" dirty="0" smtClean="0">
                <a:solidFill>
                  <a:srgbClr val="FF0000"/>
                </a:solidFill>
              </a:rPr>
              <a:t>3</a:t>
            </a:r>
            <a:r>
              <a:rPr lang="en-US" sz="1600" dirty="0" smtClean="0"/>
              <a:t>      </a:t>
            </a:r>
            <a:r>
              <a:rPr lang="en-US" sz="1600" dirty="0" smtClean="0">
                <a:solidFill>
                  <a:srgbClr val="FF0000"/>
                </a:solidFill>
              </a:rPr>
              <a:t>1</a:t>
            </a:r>
            <a:r>
              <a:rPr lang="en-US" sz="1600" dirty="0" smtClean="0"/>
              <a:t> </a:t>
            </a:r>
            <a:r>
              <a:rPr lang="en-US" sz="1600" strike="sngStrike" dirty="0" smtClean="0"/>
              <a:t>2</a:t>
            </a:r>
            <a:r>
              <a:rPr lang="en-US" sz="1600" dirty="0" smtClean="0"/>
              <a:t> </a:t>
            </a:r>
            <a:r>
              <a:rPr lang="en-US" sz="1600" strike="sngStrike" dirty="0" smtClean="0"/>
              <a:t>3</a:t>
            </a:r>
            <a:r>
              <a:rPr lang="en-US" sz="1600" dirty="0" smtClean="0"/>
              <a:t>    </a:t>
            </a:r>
            <a:r>
              <a:rPr lang="en-US" sz="1600" strike="sngStrike" dirty="0" smtClean="0"/>
              <a:t>1</a:t>
            </a:r>
            <a:r>
              <a:rPr lang="en-US" sz="1600" dirty="0" smtClean="0"/>
              <a:t> </a:t>
            </a:r>
            <a:r>
              <a:rPr lang="en-US" sz="1600" dirty="0" smtClean="0">
                <a:solidFill>
                  <a:srgbClr val="FF0000"/>
                </a:solidFill>
              </a:rPr>
              <a:t>2</a:t>
            </a:r>
            <a:r>
              <a:rPr lang="en-US" sz="1600" dirty="0" smtClean="0"/>
              <a:t> </a:t>
            </a:r>
            <a:r>
              <a:rPr lang="en-US" sz="1600" strike="sngStrike" dirty="0" smtClean="0"/>
              <a:t>3</a:t>
            </a:r>
            <a:r>
              <a:rPr lang="en-US" sz="1600" dirty="0" smtClean="0"/>
              <a:t> </a:t>
            </a:r>
            <a:r>
              <a:rPr lang="en-US" sz="1600" dirty="0" smtClean="0">
                <a:solidFill>
                  <a:srgbClr val="FF0000"/>
                </a:solidFill>
              </a:rPr>
              <a:t>1</a:t>
            </a:r>
            <a:r>
              <a:rPr lang="en-US" sz="1600" dirty="0" smtClean="0"/>
              <a:t> </a:t>
            </a:r>
            <a:r>
              <a:rPr lang="en-US" sz="1600" strike="sngStrike" dirty="0" smtClean="0"/>
              <a:t>2</a:t>
            </a:r>
            <a:r>
              <a:rPr lang="en-US" sz="1600" dirty="0" smtClean="0"/>
              <a:t> </a:t>
            </a:r>
            <a:r>
              <a:rPr lang="en-US" sz="1600" strike="sngStrike" dirty="0" smtClean="0"/>
              <a:t>3</a:t>
            </a:r>
          </a:p>
          <a:p>
            <a:endParaRPr lang="en-US" sz="1600" dirty="0" smtClean="0"/>
          </a:p>
          <a:p>
            <a:r>
              <a:rPr lang="en-US" sz="1600" dirty="0" err="1" smtClean="0"/>
              <a:t>dfs</a:t>
            </a:r>
            <a:r>
              <a:rPr lang="en-US" sz="1600" dirty="0" smtClean="0"/>
              <a:t>(</a:t>
            </a:r>
            <a:r>
              <a:rPr lang="en-US" sz="1600" dirty="0" err="1" smtClean="0"/>
              <a:t>nums</a:t>
            </a:r>
            <a:r>
              <a:rPr lang="en-US" sz="1600" dirty="0"/>
              <a:t>, res, [], visited</a:t>
            </a:r>
            <a:r>
              <a:rPr lang="en-US" sz="1600" dirty="0" smtClean="0"/>
              <a:t>);</a:t>
            </a:r>
            <a:endParaRPr lang="en-US" sz="1600" dirty="0"/>
          </a:p>
          <a:p>
            <a:r>
              <a:rPr lang="en-US" sz="1600" dirty="0" err="1" smtClean="0"/>
              <a:t>var</a:t>
            </a:r>
            <a:r>
              <a:rPr lang="en-US" sz="1600" dirty="0" smtClean="0"/>
              <a:t> </a:t>
            </a:r>
            <a:r>
              <a:rPr lang="en-US" sz="1600" dirty="0" err="1"/>
              <a:t>dfs</a:t>
            </a:r>
            <a:r>
              <a:rPr lang="en-US" sz="1600" dirty="0"/>
              <a:t> = function(</a:t>
            </a:r>
            <a:r>
              <a:rPr lang="en-US" sz="1600" dirty="0" err="1"/>
              <a:t>nums</a:t>
            </a:r>
            <a:r>
              <a:rPr lang="en-US" sz="1600" dirty="0"/>
              <a:t>, res, cur, visited) {</a:t>
            </a:r>
          </a:p>
          <a:p>
            <a:r>
              <a:rPr lang="en-US" sz="1600" dirty="0"/>
              <a:t>    if(</a:t>
            </a:r>
            <a:r>
              <a:rPr lang="en-US" sz="1600" dirty="0" err="1"/>
              <a:t>cur.length</a:t>
            </a:r>
            <a:r>
              <a:rPr lang="en-US" sz="1600" dirty="0"/>
              <a:t> === </a:t>
            </a:r>
            <a:r>
              <a:rPr lang="en-US" sz="1600" dirty="0" err="1"/>
              <a:t>nums.length</a:t>
            </a:r>
            <a:r>
              <a:rPr lang="en-US" sz="1600" dirty="0"/>
              <a:t>) {</a:t>
            </a:r>
          </a:p>
          <a:p>
            <a:r>
              <a:rPr lang="en-US" sz="1600" dirty="0"/>
              <a:t>        </a:t>
            </a:r>
            <a:r>
              <a:rPr lang="en-US" sz="1600" dirty="0" err="1"/>
              <a:t>res.push</a:t>
            </a:r>
            <a:r>
              <a:rPr lang="en-US" sz="1600" dirty="0"/>
              <a:t>(</a:t>
            </a:r>
            <a:r>
              <a:rPr lang="en-US" sz="1600" dirty="0" err="1"/>
              <a:t>cur.slice</a:t>
            </a:r>
            <a:r>
              <a:rPr lang="en-US" sz="1600" dirty="0"/>
              <a:t>(0));</a:t>
            </a:r>
          </a:p>
          <a:p>
            <a:r>
              <a:rPr lang="en-US" sz="1600" dirty="0"/>
              <a:t>        return;</a:t>
            </a:r>
          </a:p>
          <a:p>
            <a:r>
              <a:rPr lang="en-US" sz="1600" dirty="0"/>
              <a:t>    }</a:t>
            </a:r>
          </a:p>
          <a:p>
            <a:r>
              <a:rPr lang="en-US" sz="1600" dirty="0"/>
              <a:t>    </a:t>
            </a:r>
          </a:p>
          <a:p>
            <a:r>
              <a:rPr lang="en-US" sz="1600" dirty="0"/>
              <a:t>    </a:t>
            </a:r>
            <a:r>
              <a:rPr lang="en-US" sz="1600" b="1" dirty="0">
                <a:solidFill>
                  <a:schemeClr val="accent1">
                    <a:lumMod val="75000"/>
                  </a:schemeClr>
                </a:solidFill>
              </a:rPr>
              <a:t>for(</a:t>
            </a:r>
            <a:r>
              <a:rPr lang="en-US" sz="1600" b="1" dirty="0" err="1">
                <a:solidFill>
                  <a:schemeClr val="accent1">
                    <a:lumMod val="75000"/>
                  </a:schemeClr>
                </a:solidFill>
              </a:rPr>
              <a:t>var</a:t>
            </a:r>
            <a:r>
              <a:rPr lang="en-US" sz="1600" b="1" dirty="0">
                <a:solidFill>
                  <a:schemeClr val="accent1">
                    <a:lumMod val="75000"/>
                  </a:schemeClr>
                </a:solidFill>
              </a:rPr>
              <a:t> </a:t>
            </a:r>
            <a:r>
              <a:rPr lang="en-US" sz="1600" b="1" dirty="0" err="1">
                <a:solidFill>
                  <a:srgbClr val="FF0000"/>
                </a:solidFill>
              </a:rPr>
              <a:t>i</a:t>
            </a:r>
            <a:r>
              <a:rPr lang="en-US" sz="1600" b="1" dirty="0">
                <a:solidFill>
                  <a:srgbClr val="FF0000"/>
                </a:solidFill>
              </a:rPr>
              <a:t>=0</a:t>
            </a:r>
            <a:r>
              <a:rPr lang="en-US" sz="1600" b="1" dirty="0">
                <a:solidFill>
                  <a:schemeClr val="accent1">
                    <a:lumMod val="75000"/>
                  </a:schemeClr>
                </a:solidFill>
              </a:rPr>
              <a:t>; </a:t>
            </a:r>
            <a:r>
              <a:rPr lang="en-US" sz="1600" b="1" dirty="0" err="1">
                <a:solidFill>
                  <a:schemeClr val="accent1">
                    <a:lumMod val="75000"/>
                  </a:schemeClr>
                </a:solidFill>
              </a:rPr>
              <a:t>i</a:t>
            </a:r>
            <a:r>
              <a:rPr lang="en-US" sz="1600" b="1" dirty="0">
                <a:solidFill>
                  <a:schemeClr val="accent1">
                    <a:lumMod val="75000"/>
                  </a:schemeClr>
                </a:solidFill>
              </a:rPr>
              <a:t>&lt;</a:t>
            </a:r>
            <a:r>
              <a:rPr lang="en-US" sz="1600" b="1" dirty="0" err="1">
                <a:solidFill>
                  <a:schemeClr val="accent1">
                    <a:lumMod val="75000"/>
                  </a:schemeClr>
                </a:solidFill>
              </a:rPr>
              <a:t>nums.length</a:t>
            </a:r>
            <a:r>
              <a:rPr lang="en-US" sz="1600" b="1" dirty="0">
                <a:solidFill>
                  <a:schemeClr val="accent1">
                    <a:lumMod val="75000"/>
                  </a:schemeClr>
                </a:solidFill>
              </a:rPr>
              <a:t>; </a:t>
            </a:r>
            <a:r>
              <a:rPr lang="en-US" sz="1600" b="1" dirty="0" err="1">
                <a:solidFill>
                  <a:schemeClr val="accent1">
                    <a:lumMod val="75000"/>
                  </a:schemeClr>
                </a:solidFill>
              </a:rPr>
              <a:t>i</a:t>
            </a:r>
            <a:r>
              <a:rPr lang="en-US" sz="1600" b="1" dirty="0">
                <a:solidFill>
                  <a:schemeClr val="accent1">
                    <a:lumMod val="75000"/>
                  </a:schemeClr>
                </a:solidFill>
              </a:rPr>
              <a:t>++) {</a:t>
            </a:r>
          </a:p>
          <a:p>
            <a:r>
              <a:rPr lang="en-US" sz="1600" b="1" dirty="0">
                <a:solidFill>
                  <a:schemeClr val="accent1">
                    <a:lumMod val="75000"/>
                  </a:schemeClr>
                </a:solidFill>
              </a:rPr>
              <a:t>        if(</a:t>
            </a:r>
            <a:r>
              <a:rPr lang="en-US" sz="1600" b="1" dirty="0" err="1">
                <a:solidFill>
                  <a:schemeClr val="accent1">
                    <a:lumMod val="75000"/>
                  </a:schemeClr>
                </a:solidFill>
              </a:rPr>
              <a:t>visited.has</a:t>
            </a:r>
            <a:r>
              <a:rPr lang="en-US" sz="1600" b="1" dirty="0" smtClean="0">
                <a:solidFill>
                  <a:schemeClr val="accent1">
                    <a:lumMod val="75000"/>
                  </a:schemeClr>
                </a:solidFill>
              </a:rPr>
              <a:t>( </a:t>
            </a:r>
            <a:r>
              <a:rPr lang="en-US" sz="1600" b="1" dirty="0" err="1" smtClean="0">
                <a:solidFill>
                  <a:srgbClr val="FF0000"/>
                </a:solidFill>
              </a:rPr>
              <a:t>nums</a:t>
            </a:r>
            <a:r>
              <a:rPr lang="en-US" sz="1600" b="1" dirty="0" smtClean="0">
                <a:solidFill>
                  <a:srgbClr val="FF0000"/>
                </a:solidFill>
              </a:rPr>
              <a:t>[</a:t>
            </a:r>
            <a:r>
              <a:rPr lang="en-US" sz="1600" b="1" dirty="0" err="1" smtClean="0">
                <a:solidFill>
                  <a:srgbClr val="FF0000"/>
                </a:solidFill>
              </a:rPr>
              <a:t>i</a:t>
            </a:r>
            <a:r>
              <a:rPr lang="en-US" sz="1600" b="1" dirty="0" smtClean="0">
                <a:solidFill>
                  <a:srgbClr val="FF0000"/>
                </a:solidFill>
              </a:rPr>
              <a:t>]</a:t>
            </a:r>
            <a:r>
              <a:rPr lang="en-US" sz="1600" b="1" dirty="0" smtClean="0">
                <a:solidFill>
                  <a:schemeClr val="accent1">
                    <a:lumMod val="75000"/>
                  </a:schemeClr>
                </a:solidFill>
              </a:rPr>
              <a:t> ))  </a:t>
            </a:r>
            <a:r>
              <a:rPr lang="en-US" sz="1600" b="1" dirty="0">
                <a:solidFill>
                  <a:schemeClr val="accent1">
                    <a:lumMod val="75000"/>
                  </a:schemeClr>
                </a:solidFill>
              </a:rPr>
              <a:t>continue;</a:t>
            </a:r>
          </a:p>
          <a:p>
            <a:r>
              <a:rPr lang="en-US" sz="1600" b="1" dirty="0">
                <a:solidFill>
                  <a:schemeClr val="accent1">
                    <a:lumMod val="75000"/>
                  </a:schemeClr>
                </a:solidFill>
              </a:rPr>
              <a:t>        </a:t>
            </a:r>
            <a:r>
              <a:rPr lang="en-US" sz="1600" b="1" dirty="0" err="1">
                <a:solidFill>
                  <a:schemeClr val="accent1">
                    <a:lumMod val="75000"/>
                  </a:schemeClr>
                </a:solidFill>
              </a:rPr>
              <a:t>visited.add</a:t>
            </a:r>
            <a:r>
              <a:rPr lang="en-US" sz="1600" b="1" dirty="0" smtClean="0">
                <a:solidFill>
                  <a:schemeClr val="accent1">
                    <a:lumMod val="75000"/>
                  </a:schemeClr>
                </a:solidFill>
              </a:rPr>
              <a:t>( </a:t>
            </a:r>
            <a:r>
              <a:rPr lang="en-US" sz="1600" b="1" dirty="0" err="1" smtClean="0">
                <a:solidFill>
                  <a:srgbClr val="FF0000"/>
                </a:solidFill>
              </a:rPr>
              <a:t>nums</a:t>
            </a:r>
            <a:r>
              <a:rPr lang="en-US" sz="1600" b="1" dirty="0" smtClean="0">
                <a:solidFill>
                  <a:srgbClr val="FF0000"/>
                </a:solidFill>
              </a:rPr>
              <a:t>[</a:t>
            </a:r>
            <a:r>
              <a:rPr lang="en-US" sz="1600" b="1" dirty="0" err="1" smtClean="0">
                <a:solidFill>
                  <a:srgbClr val="FF0000"/>
                </a:solidFill>
              </a:rPr>
              <a:t>i</a:t>
            </a:r>
            <a:r>
              <a:rPr lang="en-US" sz="1600" b="1" dirty="0" smtClean="0">
                <a:solidFill>
                  <a:srgbClr val="FF0000"/>
                </a:solidFill>
              </a:rPr>
              <a:t>] </a:t>
            </a:r>
            <a:r>
              <a:rPr lang="en-US" sz="1600" b="1" dirty="0" smtClean="0">
                <a:solidFill>
                  <a:schemeClr val="accent1">
                    <a:lumMod val="75000"/>
                  </a:schemeClr>
                </a:solidFill>
              </a:rPr>
              <a:t>);</a:t>
            </a:r>
            <a:endParaRPr lang="en-US" sz="1600" b="1" dirty="0">
              <a:solidFill>
                <a:schemeClr val="accent1">
                  <a:lumMod val="75000"/>
                </a:schemeClr>
              </a:solidFill>
            </a:endParaRPr>
          </a:p>
          <a:p>
            <a:r>
              <a:rPr lang="en-US" sz="1600" b="1" dirty="0">
                <a:solidFill>
                  <a:schemeClr val="accent1">
                    <a:lumMod val="75000"/>
                  </a:schemeClr>
                </a:solidFill>
              </a:rPr>
              <a:t>        </a:t>
            </a:r>
            <a:r>
              <a:rPr lang="en-US" sz="1600" b="1" dirty="0" err="1" smtClean="0">
                <a:solidFill>
                  <a:schemeClr val="accent1">
                    <a:lumMod val="75000"/>
                  </a:schemeClr>
                </a:solidFill>
              </a:rPr>
              <a:t>cur.push</a:t>
            </a:r>
            <a:r>
              <a:rPr lang="en-US" sz="1600" b="1" dirty="0" smtClean="0">
                <a:solidFill>
                  <a:schemeClr val="accent1">
                    <a:lumMod val="75000"/>
                  </a:schemeClr>
                </a:solidFill>
              </a:rPr>
              <a:t>(</a:t>
            </a:r>
            <a:r>
              <a:rPr lang="en-US" sz="1600" b="1" dirty="0" err="1" smtClean="0">
                <a:solidFill>
                  <a:schemeClr val="accent1">
                    <a:lumMod val="75000"/>
                  </a:schemeClr>
                </a:solidFill>
              </a:rPr>
              <a:t>nums</a:t>
            </a:r>
            <a:r>
              <a:rPr lang="en-US" sz="1600" b="1" dirty="0" smtClean="0">
                <a:solidFill>
                  <a:schemeClr val="accent1">
                    <a:lumMod val="75000"/>
                  </a:schemeClr>
                </a:solidFill>
              </a:rPr>
              <a:t>[</a:t>
            </a:r>
            <a:r>
              <a:rPr lang="en-US" sz="1600" b="1" dirty="0" err="1" smtClean="0">
                <a:solidFill>
                  <a:schemeClr val="accent1">
                    <a:lumMod val="75000"/>
                  </a:schemeClr>
                </a:solidFill>
              </a:rPr>
              <a:t>i</a:t>
            </a:r>
            <a:r>
              <a:rPr lang="en-US" sz="1600" b="1" dirty="0">
                <a:solidFill>
                  <a:schemeClr val="accent1">
                    <a:lumMod val="75000"/>
                  </a:schemeClr>
                </a:solidFill>
              </a:rPr>
              <a:t>]);</a:t>
            </a:r>
          </a:p>
          <a:p>
            <a:r>
              <a:rPr lang="en-US" sz="1600" b="1" dirty="0">
                <a:solidFill>
                  <a:schemeClr val="accent1">
                    <a:lumMod val="75000"/>
                  </a:schemeClr>
                </a:solidFill>
              </a:rPr>
              <a:t>        </a:t>
            </a:r>
            <a:r>
              <a:rPr lang="en-US" sz="1600" b="1" dirty="0" err="1">
                <a:solidFill>
                  <a:srgbClr val="FF0000"/>
                </a:solidFill>
              </a:rPr>
              <a:t>dfs</a:t>
            </a:r>
            <a:r>
              <a:rPr lang="en-US" sz="1600" b="1" dirty="0">
                <a:solidFill>
                  <a:srgbClr val="FF0000"/>
                </a:solidFill>
              </a:rPr>
              <a:t>(</a:t>
            </a:r>
            <a:r>
              <a:rPr lang="en-US" sz="1600" b="1" dirty="0" err="1">
                <a:solidFill>
                  <a:srgbClr val="FF0000"/>
                </a:solidFill>
              </a:rPr>
              <a:t>nums</a:t>
            </a:r>
            <a:r>
              <a:rPr lang="en-US" sz="1600" b="1" dirty="0">
                <a:solidFill>
                  <a:srgbClr val="FF0000"/>
                </a:solidFill>
              </a:rPr>
              <a:t>, res, cur, visited);</a:t>
            </a:r>
          </a:p>
          <a:p>
            <a:r>
              <a:rPr lang="en-US" sz="1600" b="1" dirty="0">
                <a:solidFill>
                  <a:schemeClr val="accent1">
                    <a:lumMod val="75000"/>
                  </a:schemeClr>
                </a:solidFill>
              </a:rPr>
              <a:t>        </a:t>
            </a:r>
            <a:r>
              <a:rPr lang="en-US" sz="1600" b="1" dirty="0" err="1">
                <a:solidFill>
                  <a:schemeClr val="accent1">
                    <a:lumMod val="75000"/>
                  </a:schemeClr>
                </a:solidFill>
              </a:rPr>
              <a:t>visited.delete</a:t>
            </a:r>
            <a:r>
              <a:rPr lang="en-US" sz="1600" b="1" dirty="0" smtClean="0">
                <a:solidFill>
                  <a:schemeClr val="accent1">
                    <a:lumMod val="75000"/>
                  </a:schemeClr>
                </a:solidFill>
              </a:rPr>
              <a:t>( </a:t>
            </a:r>
            <a:r>
              <a:rPr lang="en-US" sz="1600" b="1" dirty="0" err="1" smtClean="0">
                <a:solidFill>
                  <a:srgbClr val="FF0000"/>
                </a:solidFill>
              </a:rPr>
              <a:t>nums</a:t>
            </a:r>
            <a:r>
              <a:rPr lang="en-US" sz="1600" b="1" dirty="0" smtClean="0">
                <a:solidFill>
                  <a:srgbClr val="FF0000"/>
                </a:solidFill>
              </a:rPr>
              <a:t>[</a:t>
            </a:r>
            <a:r>
              <a:rPr lang="en-US" sz="1600" b="1" dirty="0" err="1" smtClean="0">
                <a:solidFill>
                  <a:srgbClr val="FF0000"/>
                </a:solidFill>
              </a:rPr>
              <a:t>i</a:t>
            </a:r>
            <a:r>
              <a:rPr lang="en-US" sz="1600" b="1" dirty="0" smtClean="0">
                <a:solidFill>
                  <a:srgbClr val="FF0000"/>
                </a:solidFill>
              </a:rPr>
              <a:t>] </a:t>
            </a:r>
            <a:r>
              <a:rPr lang="en-US" sz="1600" b="1" dirty="0" smtClean="0">
                <a:solidFill>
                  <a:schemeClr val="accent1">
                    <a:lumMod val="75000"/>
                  </a:schemeClr>
                </a:solidFill>
              </a:rPr>
              <a:t>);</a:t>
            </a:r>
            <a:endParaRPr lang="en-US" sz="1600" b="1" dirty="0">
              <a:solidFill>
                <a:schemeClr val="accent1">
                  <a:lumMod val="75000"/>
                </a:schemeClr>
              </a:solidFill>
            </a:endParaRPr>
          </a:p>
          <a:p>
            <a:r>
              <a:rPr lang="en-US" sz="1600" b="1" dirty="0">
                <a:solidFill>
                  <a:schemeClr val="accent1">
                    <a:lumMod val="75000"/>
                  </a:schemeClr>
                </a:solidFill>
              </a:rPr>
              <a:t>        </a:t>
            </a:r>
            <a:r>
              <a:rPr lang="en-US" sz="1600" b="1" dirty="0" err="1">
                <a:solidFill>
                  <a:schemeClr val="accent1">
                    <a:lumMod val="75000"/>
                  </a:schemeClr>
                </a:solidFill>
              </a:rPr>
              <a:t>cur.pop</a:t>
            </a:r>
            <a:r>
              <a:rPr lang="en-US" sz="1600" b="1" dirty="0">
                <a:solidFill>
                  <a:schemeClr val="accent1">
                    <a:lumMod val="75000"/>
                  </a:schemeClr>
                </a:solidFill>
              </a:rPr>
              <a:t>();</a:t>
            </a:r>
          </a:p>
          <a:p>
            <a:r>
              <a:rPr lang="en-US" sz="1600" b="1" dirty="0">
                <a:solidFill>
                  <a:schemeClr val="accent1">
                    <a:lumMod val="75000"/>
                  </a:schemeClr>
                </a:solidFill>
              </a:rPr>
              <a:t>    }</a:t>
            </a:r>
          </a:p>
          <a:p>
            <a:r>
              <a:rPr lang="en-US" sz="1600" dirty="0" smtClean="0"/>
              <a:t>}</a:t>
            </a:r>
            <a:endParaRPr lang="en-US" sz="1600" dirty="0"/>
          </a:p>
        </p:txBody>
      </p:sp>
      <p:sp>
        <p:nvSpPr>
          <p:cNvPr id="5" name="Rectangle 4"/>
          <p:cNvSpPr/>
          <p:nvPr/>
        </p:nvSpPr>
        <p:spPr>
          <a:xfrm>
            <a:off x="6858991" y="973344"/>
            <a:ext cx="6096000" cy="1323439"/>
          </a:xfrm>
          <a:prstGeom prst="rect">
            <a:avLst/>
          </a:prstGeom>
        </p:spPr>
        <p:txBody>
          <a:bodyPr>
            <a:spAutoFit/>
          </a:bodyPr>
          <a:lstStyle/>
          <a:p>
            <a:r>
              <a:rPr lang="en-US" sz="1600" dirty="0"/>
              <a:t> </a:t>
            </a:r>
            <a:r>
              <a:rPr lang="en-US" sz="1600" dirty="0" smtClean="0"/>
              <a:t>                 1(0)                       </a:t>
            </a:r>
            <a:r>
              <a:rPr lang="en-US" sz="1600" strike="sngStrike" dirty="0" smtClean="0">
                <a:solidFill>
                  <a:schemeClr val="bg2">
                    <a:lumMod val="50000"/>
                  </a:schemeClr>
                </a:solidFill>
              </a:rPr>
              <a:t>1</a:t>
            </a:r>
            <a:r>
              <a:rPr lang="en-US" sz="1600" dirty="0" smtClean="0"/>
              <a:t>(1)                    2(2)</a:t>
            </a:r>
            <a:endParaRPr lang="en-US" sz="1600" dirty="0"/>
          </a:p>
          <a:p>
            <a:r>
              <a:rPr lang="en-US" sz="1600" dirty="0"/>
              <a:t>            /     |      \              </a:t>
            </a:r>
            <a:r>
              <a:rPr lang="en-US" sz="1600" dirty="0" smtClean="0"/>
              <a:t>                            /     |     </a:t>
            </a:r>
            <a:r>
              <a:rPr lang="en-US" sz="1600" dirty="0"/>
              <a:t>\ </a:t>
            </a:r>
          </a:p>
          <a:p>
            <a:r>
              <a:rPr lang="en-US" sz="1600" dirty="0"/>
              <a:t>           </a:t>
            </a:r>
            <a:r>
              <a:rPr lang="en-US" sz="1600" strike="sngStrike" dirty="0"/>
              <a:t>1</a:t>
            </a:r>
            <a:r>
              <a:rPr lang="en-US" sz="1600" dirty="0"/>
              <a:t>     </a:t>
            </a:r>
            <a:r>
              <a:rPr lang="en-US" sz="1600" dirty="0" smtClean="0"/>
              <a:t>1        2                                     1       1     </a:t>
            </a:r>
            <a:r>
              <a:rPr lang="en-US" sz="1600" strike="sngStrike" dirty="0" smtClean="0"/>
              <a:t>2</a:t>
            </a:r>
            <a:endParaRPr lang="en-US" sz="1600" strike="sngStrike" dirty="0"/>
          </a:p>
          <a:p>
            <a:r>
              <a:rPr lang="en-US" sz="1600" dirty="0"/>
              <a:t>                 /|\     /|\        </a:t>
            </a:r>
            <a:r>
              <a:rPr lang="en-US" sz="1600" dirty="0" smtClean="0"/>
              <a:t>                         /|\    </a:t>
            </a:r>
            <a:r>
              <a:rPr lang="en-US" sz="1600" dirty="0"/>
              <a:t>/|\</a:t>
            </a:r>
          </a:p>
          <a:p>
            <a:r>
              <a:rPr lang="en-US" sz="1600" dirty="0"/>
              <a:t>                </a:t>
            </a:r>
            <a:r>
              <a:rPr lang="en-US" sz="1600" strike="sngStrike" dirty="0"/>
              <a:t>1</a:t>
            </a:r>
            <a:r>
              <a:rPr lang="en-US" sz="1600" dirty="0"/>
              <a:t> </a:t>
            </a:r>
            <a:r>
              <a:rPr lang="en-US" sz="1600" strike="sngStrike" dirty="0" smtClean="0"/>
              <a:t>1</a:t>
            </a:r>
            <a:r>
              <a:rPr lang="en-US" sz="1600" dirty="0" smtClean="0"/>
              <a:t> </a:t>
            </a:r>
            <a:r>
              <a:rPr lang="en-US" sz="1600" dirty="0" smtClean="0">
                <a:solidFill>
                  <a:srgbClr val="FF0000"/>
                </a:solidFill>
              </a:rPr>
              <a:t>2</a:t>
            </a:r>
            <a:r>
              <a:rPr lang="en-US" sz="1600" dirty="0" smtClean="0"/>
              <a:t>  </a:t>
            </a:r>
            <a:r>
              <a:rPr lang="en-US" sz="1600" strike="sngStrike" dirty="0"/>
              <a:t>1</a:t>
            </a:r>
            <a:r>
              <a:rPr lang="en-US" sz="1600" dirty="0"/>
              <a:t> </a:t>
            </a:r>
            <a:r>
              <a:rPr lang="en-US" sz="1600" dirty="0" smtClean="0">
                <a:solidFill>
                  <a:srgbClr val="FF0000"/>
                </a:solidFill>
              </a:rPr>
              <a:t>1</a:t>
            </a:r>
            <a:r>
              <a:rPr lang="en-US" sz="1600" dirty="0" smtClean="0"/>
              <a:t> </a:t>
            </a:r>
            <a:r>
              <a:rPr lang="en-US" sz="1600" strike="sngStrike" dirty="0" smtClean="0"/>
              <a:t>2</a:t>
            </a:r>
            <a:r>
              <a:rPr lang="en-US" sz="1600" dirty="0" smtClean="0"/>
              <a:t>                             </a:t>
            </a:r>
            <a:r>
              <a:rPr lang="en-US" sz="1600" strike="sngStrike" dirty="0" smtClean="0"/>
              <a:t>1</a:t>
            </a:r>
            <a:r>
              <a:rPr lang="en-US" sz="1600" dirty="0" smtClean="0"/>
              <a:t> </a:t>
            </a:r>
            <a:r>
              <a:rPr lang="en-US" sz="1600" dirty="0" smtClean="0">
                <a:solidFill>
                  <a:srgbClr val="FF0000"/>
                </a:solidFill>
              </a:rPr>
              <a:t>1</a:t>
            </a:r>
            <a:r>
              <a:rPr lang="en-US" sz="1600" dirty="0" smtClean="0"/>
              <a:t> </a:t>
            </a:r>
            <a:r>
              <a:rPr lang="en-US" sz="1600" strike="sngStrike" dirty="0" smtClean="0"/>
              <a:t>2</a:t>
            </a:r>
            <a:r>
              <a:rPr lang="en-US" sz="1600" dirty="0" smtClean="0"/>
              <a:t> </a:t>
            </a:r>
            <a:r>
              <a:rPr lang="en-US" sz="1600" dirty="0">
                <a:solidFill>
                  <a:srgbClr val="FF0000"/>
                </a:solidFill>
              </a:rPr>
              <a:t>1</a:t>
            </a:r>
            <a:r>
              <a:rPr lang="en-US" sz="1600" dirty="0"/>
              <a:t> </a:t>
            </a:r>
            <a:r>
              <a:rPr lang="en-US" sz="1600" strike="sngStrike" dirty="0" smtClean="0"/>
              <a:t>1</a:t>
            </a:r>
            <a:r>
              <a:rPr lang="en-US" sz="1600" dirty="0" smtClean="0"/>
              <a:t> </a:t>
            </a:r>
            <a:r>
              <a:rPr lang="en-US" sz="1600" strike="sngStrike" dirty="0" smtClean="0"/>
              <a:t>2</a:t>
            </a:r>
            <a:endParaRPr lang="en-US" sz="1600" dirty="0"/>
          </a:p>
        </p:txBody>
      </p:sp>
      <p:sp>
        <p:nvSpPr>
          <p:cNvPr id="6" name="Rectangle 5"/>
          <p:cNvSpPr/>
          <p:nvPr/>
        </p:nvSpPr>
        <p:spPr>
          <a:xfrm>
            <a:off x="6858991" y="2345562"/>
            <a:ext cx="6096000" cy="4524315"/>
          </a:xfrm>
          <a:prstGeom prst="rect">
            <a:avLst/>
          </a:prstGeom>
        </p:spPr>
        <p:txBody>
          <a:bodyPr>
            <a:spAutoFit/>
          </a:bodyPr>
          <a:lstStyle/>
          <a:p>
            <a:r>
              <a:rPr lang="en-US" sz="1600" dirty="0" err="1"/>
              <a:t>dfs</a:t>
            </a:r>
            <a:r>
              <a:rPr lang="en-US" sz="1600" dirty="0"/>
              <a:t>(</a:t>
            </a:r>
            <a:r>
              <a:rPr lang="en-US" sz="1600" dirty="0" err="1"/>
              <a:t>nums</a:t>
            </a:r>
            <a:r>
              <a:rPr lang="en-US" sz="1600" dirty="0"/>
              <a:t>, res, </a:t>
            </a:r>
            <a:r>
              <a:rPr lang="en-US" sz="1600" dirty="0" smtClean="0"/>
              <a:t>[], </a:t>
            </a:r>
            <a:r>
              <a:rPr lang="en-US" sz="1600" dirty="0"/>
              <a:t>visited);</a:t>
            </a:r>
          </a:p>
          <a:p>
            <a:r>
              <a:rPr lang="en-US" sz="1600" dirty="0" err="1"/>
              <a:t>var</a:t>
            </a:r>
            <a:r>
              <a:rPr lang="en-US" sz="1600" dirty="0"/>
              <a:t> </a:t>
            </a:r>
            <a:r>
              <a:rPr lang="en-US" sz="1600" dirty="0" err="1"/>
              <a:t>dfs</a:t>
            </a:r>
            <a:r>
              <a:rPr lang="en-US" sz="1600" dirty="0"/>
              <a:t> = function(</a:t>
            </a:r>
            <a:r>
              <a:rPr lang="en-US" sz="1600" dirty="0" err="1"/>
              <a:t>nums</a:t>
            </a:r>
            <a:r>
              <a:rPr lang="en-US" sz="1600" dirty="0"/>
              <a:t>, res, </a:t>
            </a:r>
            <a:r>
              <a:rPr lang="en-US" sz="1600" dirty="0" err="1" smtClean="0"/>
              <a:t>arr</a:t>
            </a:r>
            <a:r>
              <a:rPr lang="en-US" sz="1600" dirty="0" smtClean="0"/>
              <a:t>, </a:t>
            </a:r>
            <a:r>
              <a:rPr lang="en-US" sz="1600" dirty="0"/>
              <a:t>visited) {</a:t>
            </a:r>
          </a:p>
          <a:p>
            <a:r>
              <a:rPr lang="en-US" sz="1600" dirty="0"/>
              <a:t>    </a:t>
            </a:r>
            <a:r>
              <a:rPr lang="en-US" sz="1600" dirty="0" smtClean="0"/>
              <a:t>if(</a:t>
            </a:r>
            <a:r>
              <a:rPr lang="en-US" sz="1600" dirty="0" err="1" smtClean="0"/>
              <a:t>arr.length</a:t>
            </a:r>
            <a:r>
              <a:rPr lang="en-US" sz="1600" dirty="0" smtClean="0"/>
              <a:t> </a:t>
            </a:r>
            <a:r>
              <a:rPr lang="en-US" sz="1600" dirty="0"/>
              <a:t>=== </a:t>
            </a:r>
            <a:r>
              <a:rPr lang="en-US" sz="1600" dirty="0" err="1"/>
              <a:t>nums.length</a:t>
            </a:r>
            <a:r>
              <a:rPr lang="en-US" sz="1600" dirty="0"/>
              <a:t>) {</a:t>
            </a:r>
          </a:p>
          <a:p>
            <a:r>
              <a:rPr lang="en-US" sz="1600" dirty="0"/>
              <a:t>        </a:t>
            </a:r>
            <a:r>
              <a:rPr lang="en-US" sz="1600" dirty="0" err="1" smtClean="0"/>
              <a:t>res.push</a:t>
            </a:r>
            <a:r>
              <a:rPr lang="en-US" sz="1600" dirty="0" smtClean="0"/>
              <a:t>(</a:t>
            </a:r>
            <a:r>
              <a:rPr lang="en-US" sz="1600" dirty="0" err="1" smtClean="0"/>
              <a:t>arr.slice</a:t>
            </a:r>
            <a:r>
              <a:rPr lang="en-US" sz="1600" dirty="0" smtClean="0"/>
              <a:t>(0</a:t>
            </a:r>
            <a:r>
              <a:rPr lang="en-US" sz="1600" dirty="0"/>
              <a:t>));</a:t>
            </a:r>
          </a:p>
          <a:p>
            <a:r>
              <a:rPr lang="en-US" sz="1600" dirty="0"/>
              <a:t>        return;</a:t>
            </a:r>
          </a:p>
          <a:p>
            <a:r>
              <a:rPr lang="en-US" sz="1600" dirty="0"/>
              <a:t>    }</a:t>
            </a:r>
          </a:p>
          <a:p>
            <a:r>
              <a:rPr lang="en-US" sz="1600" dirty="0"/>
              <a:t>    </a:t>
            </a:r>
          </a:p>
          <a:p>
            <a:r>
              <a:rPr lang="en-US" sz="1600" dirty="0"/>
              <a:t>    </a:t>
            </a:r>
            <a:r>
              <a:rPr lang="en-US" sz="1600" b="1" dirty="0">
                <a:solidFill>
                  <a:schemeClr val="accent1">
                    <a:lumMod val="75000"/>
                  </a:schemeClr>
                </a:solidFill>
              </a:rPr>
              <a:t>for(</a:t>
            </a:r>
            <a:r>
              <a:rPr lang="en-US" sz="1600" b="1" dirty="0" err="1">
                <a:solidFill>
                  <a:schemeClr val="accent1">
                    <a:lumMod val="75000"/>
                  </a:schemeClr>
                </a:solidFill>
              </a:rPr>
              <a:t>var</a:t>
            </a:r>
            <a:r>
              <a:rPr lang="en-US" sz="1600" b="1" dirty="0">
                <a:solidFill>
                  <a:schemeClr val="accent1">
                    <a:lumMod val="75000"/>
                  </a:schemeClr>
                </a:solidFill>
              </a:rPr>
              <a:t> </a:t>
            </a:r>
            <a:r>
              <a:rPr lang="en-US" sz="1600" b="1" dirty="0" err="1">
                <a:solidFill>
                  <a:srgbClr val="FF0000"/>
                </a:solidFill>
              </a:rPr>
              <a:t>i</a:t>
            </a:r>
            <a:r>
              <a:rPr lang="en-US" sz="1600" b="1" dirty="0">
                <a:solidFill>
                  <a:srgbClr val="FF0000"/>
                </a:solidFill>
              </a:rPr>
              <a:t>=0</a:t>
            </a:r>
            <a:r>
              <a:rPr lang="en-US" sz="1600" b="1" dirty="0">
                <a:solidFill>
                  <a:schemeClr val="accent1">
                    <a:lumMod val="75000"/>
                  </a:schemeClr>
                </a:solidFill>
              </a:rPr>
              <a:t>; </a:t>
            </a:r>
            <a:r>
              <a:rPr lang="en-US" sz="1600" b="1" dirty="0" err="1">
                <a:solidFill>
                  <a:schemeClr val="accent1">
                    <a:lumMod val="75000"/>
                  </a:schemeClr>
                </a:solidFill>
              </a:rPr>
              <a:t>i</a:t>
            </a:r>
            <a:r>
              <a:rPr lang="en-US" sz="1600" b="1" dirty="0">
                <a:solidFill>
                  <a:schemeClr val="accent1">
                    <a:lumMod val="75000"/>
                  </a:schemeClr>
                </a:solidFill>
              </a:rPr>
              <a:t>&lt;</a:t>
            </a:r>
            <a:r>
              <a:rPr lang="en-US" sz="1600" b="1" dirty="0" err="1">
                <a:solidFill>
                  <a:schemeClr val="accent1">
                    <a:lumMod val="75000"/>
                  </a:schemeClr>
                </a:solidFill>
              </a:rPr>
              <a:t>nums.length</a:t>
            </a:r>
            <a:r>
              <a:rPr lang="en-US" sz="1600" b="1" dirty="0">
                <a:solidFill>
                  <a:schemeClr val="accent1">
                    <a:lumMod val="75000"/>
                  </a:schemeClr>
                </a:solidFill>
              </a:rPr>
              <a:t>; </a:t>
            </a:r>
            <a:r>
              <a:rPr lang="en-US" sz="1600" b="1" dirty="0" err="1">
                <a:solidFill>
                  <a:schemeClr val="accent1">
                    <a:lumMod val="75000"/>
                  </a:schemeClr>
                </a:solidFill>
              </a:rPr>
              <a:t>i</a:t>
            </a:r>
            <a:r>
              <a:rPr lang="en-US" sz="1600" b="1" dirty="0">
                <a:solidFill>
                  <a:schemeClr val="accent1">
                    <a:lumMod val="75000"/>
                  </a:schemeClr>
                </a:solidFill>
              </a:rPr>
              <a:t>++) {</a:t>
            </a:r>
          </a:p>
          <a:p>
            <a:r>
              <a:rPr lang="en-US" sz="1600" b="1" dirty="0">
                <a:solidFill>
                  <a:schemeClr val="accent1">
                    <a:lumMod val="75000"/>
                  </a:schemeClr>
                </a:solidFill>
              </a:rPr>
              <a:t>        </a:t>
            </a:r>
            <a:r>
              <a:rPr lang="en-US" sz="1600" b="1" dirty="0" smtClean="0">
                <a:solidFill>
                  <a:schemeClr val="accent1">
                    <a:lumMod val="75000"/>
                  </a:schemeClr>
                </a:solidFill>
              </a:rPr>
              <a:t>if(</a:t>
            </a:r>
            <a:r>
              <a:rPr lang="en-US" sz="1600" b="1" dirty="0" err="1" smtClean="0">
                <a:solidFill>
                  <a:schemeClr val="accent1">
                    <a:lumMod val="75000"/>
                  </a:schemeClr>
                </a:solidFill>
              </a:rPr>
              <a:t>visited.has</a:t>
            </a:r>
            <a:r>
              <a:rPr lang="en-US" sz="1600" b="1" dirty="0" smtClean="0">
                <a:solidFill>
                  <a:schemeClr val="accent1">
                    <a:lumMod val="75000"/>
                  </a:schemeClr>
                </a:solidFill>
              </a:rPr>
              <a:t>( </a:t>
            </a:r>
            <a:r>
              <a:rPr lang="en-US" sz="1600" b="1" dirty="0">
                <a:solidFill>
                  <a:srgbClr val="FF0000"/>
                </a:solidFill>
              </a:rPr>
              <a:t>i</a:t>
            </a:r>
            <a:r>
              <a:rPr lang="en-US" sz="1600" b="1" dirty="0" smtClean="0">
                <a:solidFill>
                  <a:srgbClr val="FF0000"/>
                </a:solidFill>
              </a:rPr>
              <a:t> </a:t>
            </a:r>
            <a:r>
              <a:rPr lang="en-US" sz="1600" b="1" dirty="0" smtClean="0">
                <a:solidFill>
                  <a:schemeClr val="accent1">
                    <a:lumMod val="75000"/>
                  </a:schemeClr>
                </a:solidFill>
              </a:rPr>
              <a:t>))  </a:t>
            </a:r>
            <a:r>
              <a:rPr lang="en-US" sz="1600" b="1" dirty="0">
                <a:solidFill>
                  <a:schemeClr val="accent1">
                    <a:lumMod val="75000"/>
                  </a:schemeClr>
                </a:solidFill>
              </a:rPr>
              <a:t>continue;</a:t>
            </a:r>
          </a:p>
          <a:p>
            <a:r>
              <a:rPr lang="en-US" sz="1600" b="1" dirty="0">
                <a:solidFill>
                  <a:schemeClr val="accent1">
                    <a:lumMod val="75000"/>
                  </a:schemeClr>
                </a:solidFill>
              </a:rPr>
              <a:t>        </a:t>
            </a:r>
            <a:r>
              <a:rPr lang="en-US" sz="1600" b="1" dirty="0" err="1" smtClean="0">
                <a:solidFill>
                  <a:schemeClr val="accent1">
                    <a:lumMod val="75000"/>
                  </a:schemeClr>
                </a:solidFill>
              </a:rPr>
              <a:t>visited.add</a:t>
            </a:r>
            <a:r>
              <a:rPr lang="en-US" sz="1600" b="1" dirty="0" smtClean="0">
                <a:solidFill>
                  <a:schemeClr val="accent1">
                    <a:lumMod val="75000"/>
                  </a:schemeClr>
                </a:solidFill>
              </a:rPr>
              <a:t> ( </a:t>
            </a:r>
            <a:r>
              <a:rPr lang="en-US" sz="1600" b="1" dirty="0">
                <a:solidFill>
                  <a:srgbClr val="FF0000"/>
                </a:solidFill>
              </a:rPr>
              <a:t>i</a:t>
            </a:r>
            <a:r>
              <a:rPr lang="en-US" sz="1600" b="1" dirty="0" smtClean="0">
                <a:solidFill>
                  <a:srgbClr val="FF0000"/>
                </a:solidFill>
              </a:rPr>
              <a:t> </a:t>
            </a:r>
            <a:r>
              <a:rPr lang="en-US" sz="1600" b="1" dirty="0" smtClean="0">
                <a:solidFill>
                  <a:schemeClr val="accent1">
                    <a:lumMod val="75000"/>
                  </a:schemeClr>
                </a:solidFill>
              </a:rPr>
              <a:t>);</a:t>
            </a:r>
            <a:endParaRPr lang="en-US" sz="1600" b="1" dirty="0">
              <a:solidFill>
                <a:schemeClr val="accent1">
                  <a:lumMod val="75000"/>
                </a:schemeClr>
              </a:solidFill>
            </a:endParaRPr>
          </a:p>
          <a:p>
            <a:r>
              <a:rPr lang="en-US" sz="1600" b="1" dirty="0">
                <a:solidFill>
                  <a:schemeClr val="accent1">
                    <a:lumMod val="75000"/>
                  </a:schemeClr>
                </a:solidFill>
              </a:rPr>
              <a:t>        </a:t>
            </a:r>
            <a:r>
              <a:rPr lang="en-US" sz="1600" b="1" dirty="0" err="1" smtClean="0">
                <a:solidFill>
                  <a:schemeClr val="accent1">
                    <a:lumMod val="75000"/>
                  </a:schemeClr>
                </a:solidFill>
              </a:rPr>
              <a:t>arr.push</a:t>
            </a:r>
            <a:r>
              <a:rPr lang="en-US" sz="1600" b="1" dirty="0" smtClean="0">
                <a:solidFill>
                  <a:schemeClr val="accent1">
                    <a:lumMod val="75000"/>
                  </a:schemeClr>
                </a:solidFill>
              </a:rPr>
              <a:t>(</a:t>
            </a:r>
            <a:r>
              <a:rPr lang="en-US" sz="1600" b="1" dirty="0" err="1" smtClean="0">
                <a:solidFill>
                  <a:schemeClr val="accent1">
                    <a:lumMod val="75000"/>
                  </a:schemeClr>
                </a:solidFill>
              </a:rPr>
              <a:t>nums</a:t>
            </a:r>
            <a:r>
              <a:rPr lang="en-US" sz="1600" b="1" dirty="0" smtClean="0">
                <a:solidFill>
                  <a:schemeClr val="accent1">
                    <a:lumMod val="75000"/>
                  </a:schemeClr>
                </a:solidFill>
              </a:rPr>
              <a:t>[</a:t>
            </a:r>
            <a:r>
              <a:rPr lang="en-US" sz="1600" b="1" dirty="0" err="1" smtClean="0">
                <a:solidFill>
                  <a:schemeClr val="accent1">
                    <a:lumMod val="75000"/>
                  </a:schemeClr>
                </a:solidFill>
              </a:rPr>
              <a:t>i</a:t>
            </a:r>
            <a:r>
              <a:rPr lang="en-US" sz="1600" b="1" dirty="0">
                <a:solidFill>
                  <a:schemeClr val="accent1">
                    <a:lumMod val="75000"/>
                  </a:schemeClr>
                </a:solidFill>
              </a:rPr>
              <a:t>]);</a:t>
            </a:r>
          </a:p>
          <a:p>
            <a:r>
              <a:rPr lang="en-US" sz="1600" b="1" dirty="0">
                <a:solidFill>
                  <a:schemeClr val="accent1">
                    <a:lumMod val="75000"/>
                  </a:schemeClr>
                </a:solidFill>
              </a:rPr>
              <a:t>        </a:t>
            </a:r>
            <a:r>
              <a:rPr lang="en-US" sz="1600" b="1" dirty="0" err="1">
                <a:solidFill>
                  <a:srgbClr val="FF0000"/>
                </a:solidFill>
              </a:rPr>
              <a:t>dfs</a:t>
            </a:r>
            <a:r>
              <a:rPr lang="en-US" sz="1600" b="1" dirty="0">
                <a:solidFill>
                  <a:srgbClr val="FF0000"/>
                </a:solidFill>
              </a:rPr>
              <a:t>(</a:t>
            </a:r>
            <a:r>
              <a:rPr lang="en-US" sz="1600" b="1" dirty="0" err="1">
                <a:solidFill>
                  <a:srgbClr val="FF0000"/>
                </a:solidFill>
              </a:rPr>
              <a:t>nums</a:t>
            </a:r>
            <a:r>
              <a:rPr lang="en-US" sz="1600" b="1" dirty="0">
                <a:solidFill>
                  <a:srgbClr val="FF0000"/>
                </a:solidFill>
              </a:rPr>
              <a:t>, res, </a:t>
            </a:r>
            <a:r>
              <a:rPr lang="en-US" sz="1600" b="1" dirty="0" err="1" smtClean="0">
                <a:solidFill>
                  <a:srgbClr val="FF0000"/>
                </a:solidFill>
              </a:rPr>
              <a:t>arr</a:t>
            </a:r>
            <a:r>
              <a:rPr lang="en-US" sz="1600" b="1" dirty="0" smtClean="0">
                <a:solidFill>
                  <a:srgbClr val="FF0000"/>
                </a:solidFill>
              </a:rPr>
              <a:t>, </a:t>
            </a:r>
            <a:r>
              <a:rPr lang="en-US" sz="1600" b="1" dirty="0">
                <a:solidFill>
                  <a:srgbClr val="FF0000"/>
                </a:solidFill>
              </a:rPr>
              <a:t>visited);</a:t>
            </a:r>
          </a:p>
          <a:p>
            <a:r>
              <a:rPr lang="en-US" sz="1600" b="1" dirty="0">
                <a:solidFill>
                  <a:schemeClr val="accent1">
                    <a:lumMod val="75000"/>
                  </a:schemeClr>
                </a:solidFill>
              </a:rPr>
              <a:t>        </a:t>
            </a:r>
            <a:r>
              <a:rPr lang="en-US" sz="1600" b="1" dirty="0" err="1" smtClean="0">
                <a:solidFill>
                  <a:schemeClr val="accent1">
                    <a:lumMod val="75000"/>
                  </a:schemeClr>
                </a:solidFill>
              </a:rPr>
              <a:t>visited.delete</a:t>
            </a:r>
            <a:r>
              <a:rPr lang="en-US" sz="1600" b="1" dirty="0" smtClean="0">
                <a:solidFill>
                  <a:schemeClr val="accent1">
                    <a:lumMod val="75000"/>
                  </a:schemeClr>
                </a:solidFill>
              </a:rPr>
              <a:t>( </a:t>
            </a:r>
            <a:r>
              <a:rPr lang="en-US" sz="1600" b="1" dirty="0" err="1">
                <a:solidFill>
                  <a:srgbClr val="FF0000"/>
                </a:solidFill>
              </a:rPr>
              <a:t>i</a:t>
            </a:r>
            <a:r>
              <a:rPr lang="en-US" sz="1600" b="1" dirty="0" smtClean="0">
                <a:solidFill>
                  <a:srgbClr val="FF0000"/>
                </a:solidFill>
              </a:rPr>
              <a:t> </a:t>
            </a:r>
            <a:r>
              <a:rPr lang="en-US" sz="1600" b="1" dirty="0" smtClean="0">
                <a:solidFill>
                  <a:schemeClr val="accent1">
                    <a:lumMod val="75000"/>
                  </a:schemeClr>
                </a:solidFill>
              </a:rPr>
              <a:t>);</a:t>
            </a:r>
            <a:endParaRPr lang="en-US" sz="1600" b="1" dirty="0">
              <a:solidFill>
                <a:schemeClr val="accent1">
                  <a:lumMod val="75000"/>
                </a:schemeClr>
              </a:solidFill>
            </a:endParaRPr>
          </a:p>
          <a:p>
            <a:r>
              <a:rPr lang="en-US" sz="1600" b="1" dirty="0">
                <a:solidFill>
                  <a:schemeClr val="accent1">
                    <a:lumMod val="75000"/>
                  </a:schemeClr>
                </a:solidFill>
              </a:rPr>
              <a:t>        </a:t>
            </a:r>
            <a:r>
              <a:rPr lang="en-US" sz="1600" b="1" dirty="0" err="1" smtClean="0">
                <a:solidFill>
                  <a:schemeClr val="accent1">
                    <a:lumMod val="75000"/>
                  </a:schemeClr>
                </a:solidFill>
              </a:rPr>
              <a:t>arr.pop</a:t>
            </a:r>
            <a:r>
              <a:rPr lang="en-US" sz="1600" b="1" dirty="0" smtClean="0">
                <a:solidFill>
                  <a:schemeClr val="accent1">
                    <a:lumMod val="75000"/>
                  </a:schemeClr>
                </a:solidFill>
              </a:rPr>
              <a:t>();</a:t>
            </a:r>
          </a:p>
          <a:p>
            <a:r>
              <a:rPr lang="en-US" sz="1600" b="1" dirty="0" smtClean="0">
                <a:solidFill>
                  <a:schemeClr val="accent1">
                    <a:lumMod val="75000"/>
                  </a:schemeClr>
                </a:solidFill>
              </a:rPr>
              <a:t>        // skip dup</a:t>
            </a:r>
          </a:p>
          <a:p>
            <a:r>
              <a:rPr lang="en-US" sz="1600" b="1" dirty="0">
                <a:solidFill>
                  <a:schemeClr val="accent1">
                    <a:lumMod val="75000"/>
                  </a:schemeClr>
                </a:solidFill>
              </a:rPr>
              <a:t>         </a:t>
            </a:r>
            <a:r>
              <a:rPr lang="en-US" sz="1600" b="1" dirty="0">
                <a:solidFill>
                  <a:srgbClr val="FF0000"/>
                </a:solidFill>
              </a:rPr>
              <a:t>while(</a:t>
            </a:r>
            <a:r>
              <a:rPr lang="en-US" sz="1600" b="1" dirty="0" err="1">
                <a:solidFill>
                  <a:srgbClr val="FF0000"/>
                </a:solidFill>
              </a:rPr>
              <a:t>nums</a:t>
            </a:r>
            <a:r>
              <a:rPr lang="en-US" sz="1600" b="1" dirty="0">
                <a:solidFill>
                  <a:srgbClr val="FF0000"/>
                </a:solidFill>
              </a:rPr>
              <a:t>[</a:t>
            </a:r>
            <a:r>
              <a:rPr lang="en-US" sz="1600" b="1" dirty="0" err="1">
                <a:solidFill>
                  <a:srgbClr val="FF0000"/>
                </a:solidFill>
              </a:rPr>
              <a:t>i</a:t>
            </a:r>
            <a:r>
              <a:rPr lang="en-US" sz="1600" b="1" dirty="0">
                <a:solidFill>
                  <a:srgbClr val="FF0000"/>
                </a:solidFill>
              </a:rPr>
              <a:t>] === </a:t>
            </a:r>
            <a:r>
              <a:rPr lang="en-US" sz="1600" b="1" dirty="0" err="1">
                <a:solidFill>
                  <a:srgbClr val="FF0000"/>
                </a:solidFill>
              </a:rPr>
              <a:t>nums</a:t>
            </a:r>
            <a:r>
              <a:rPr lang="en-US" sz="1600" b="1" dirty="0">
                <a:solidFill>
                  <a:srgbClr val="FF0000"/>
                </a:solidFill>
              </a:rPr>
              <a:t>[i+1] &amp;&amp; i+1 &lt; </a:t>
            </a:r>
            <a:r>
              <a:rPr lang="en-US" sz="1600" b="1" dirty="0" err="1">
                <a:solidFill>
                  <a:srgbClr val="FF0000"/>
                </a:solidFill>
              </a:rPr>
              <a:t>nums.length</a:t>
            </a:r>
            <a:r>
              <a:rPr lang="en-US" sz="1600" b="1" dirty="0">
                <a:solidFill>
                  <a:srgbClr val="FF0000"/>
                </a:solidFill>
              </a:rPr>
              <a:t>) </a:t>
            </a:r>
            <a:r>
              <a:rPr lang="en-US" sz="1600" b="1" dirty="0" err="1">
                <a:solidFill>
                  <a:srgbClr val="FF0000"/>
                </a:solidFill>
              </a:rPr>
              <a:t>i</a:t>
            </a:r>
            <a:r>
              <a:rPr lang="en-US" sz="1600" b="1" dirty="0">
                <a:solidFill>
                  <a:srgbClr val="FF0000"/>
                </a:solidFill>
              </a:rPr>
              <a:t>++;</a:t>
            </a:r>
          </a:p>
          <a:p>
            <a:r>
              <a:rPr lang="en-US" sz="1600" b="1" dirty="0">
                <a:solidFill>
                  <a:schemeClr val="accent1">
                    <a:lumMod val="75000"/>
                  </a:schemeClr>
                </a:solidFill>
              </a:rPr>
              <a:t>    }</a:t>
            </a:r>
          </a:p>
          <a:p>
            <a:r>
              <a:rPr lang="en-US" sz="1600" dirty="0"/>
              <a:t>}</a:t>
            </a:r>
          </a:p>
        </p:txBody>
      </p:sp>
      <p:sp>
        <p:nvSpPr>
          <p:cNvPr id="7" name="Title 1"/>
          <p:cNvSpPr txBox="1">
            <a:spLocks/>
          </p:cNvSpPr>
          <p:nvPr/>
        </p:nvSpPr>
        <p:spPr>
          <a:xfrm>
            <a:off x="149432" y="103868"/>
            <a:ext cx="7450777" cy="3711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t>Permutations</a:t>
            </a:r>
            <a:endParaRPr lang="en-US" sz="2400" b="1" dirty="0"/>
          </a:p>
        </p:txBody>
      </p:sp>
    </p:spTree>
    <p:extLst>
      <p:ext uri="{BB962C8B-B14F-4D97-AF65-F5344CB8AC3E}">
        <p14:creationId xmlns:p14="http://schemas.microsoft.com/office/powerpoint/2010/main" val="1777345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44" y="175119"/>
            <a:ext cx="5776356" cy="371145"/>
          </a:xfrm>
        </p:spPr>
        <p:txBody>
          <a:bodyPr>
            <a:noAutofit/>
          </a:bodyPr>
          <a:lstStyle/>
          <a:p>
            <a:r>
              <a:rPr lang="en-US" sz="2800" dirty="0" smtClean="0"/>
              <a:t>Matchsticks </a:t>
            </a:r>
            <a:r>
              <a:rPr lang="en-US" sz="2800" dirty="0"/>
              <a:t>to Square</a:t>
            </a:r>
          </a:p>
        </p:txBody>
      </p:sp>
      <p:sp>
        <p:nvSpPr>
          <p:cNvPr id="4" name="Rectangle 3"/>
          <p:cNvSpPr/>
          <p:nvPr/>
        </p:nvSpPr>
        <p:spPr>
          <a:xfrm>
            <a:off x="319643" y="676894"/>
            <a:ext cx="11650683" cy="3600986"/>
          </a:xfrm>
          <a:prstGeom prst="rect">
            <a:avLst/>
          </a:prstGeom>
        </p:spPr>
        <p:txBody>
          <a:bodyPr wrap="square">
            <a:spAutoFit/>
          </a:bodyPr>
          <a:lstStyle/>
          <a:p>
            <a:r>
              <a:rPr lang="en-US" dirty="0"/>
              <a:t> </a:t>
            </a:r>
            <a:r>
              <a:rPr lang="en-US" sz="1600" dirty="0" smtClean="0"/>
              <a:t>U know </a:t>
            </a:r>
            <a:r>
              <a:rPr lang="en-US" sz="1600" dirty="0"/>
              <a:t>exactly what matchsticks the little match girl has, please find out a way you can make one square by using up all those matchsticks. You should not break any stick, but you can link them up, and each matchstick must be used exactly one time</a:t>
            </a:r>
            <a:r>
              <a:rPr lang="en-US" sz="1600" dirty="0" smtClean="0"/>
              <a:t>. Your </a:t>
            </a:r>
            <a:r>
              <a:rPr lang="en-US" sz="1600" dirty="0"/>
              <a:t>input will be several matchsticks the girl has, represented with their stick length. Your output will either be true or false, to represent whether you could make one square using all the matchsticks the little match girl has</a:t>
            </a:r>
            <a:r>
              <a:rPr lang="en-US" sz="1600" dirty="0" smtClean="0"/>
              <a:t>.</a:t>
            </a:r>
          </a:p>
          <a:p>
            <a:r>
              <a:rPr lang="en-US" sz="1600" dirty="0" smtClean="0"/>
              <a:t>Example </a:t>
            </a:r>
            <a:r>
              <a:rPr lang="en-US" sz="1600" dirty="0"/>
              <a:t>1:  Input: [1,1,2,2,2]   Output: </a:t>
            </a:r>
            <a:r>
              <a:rPr lang="en-US" sz="1600" dirty="0" smtClean="0"/>
              <a:t>true</a:t>
            </a:r>
          </a:p>
          <a:p>
            <a:r>
              <a:rPr lang="en-US" sz="1600" dirty="0" smtClean="0"/>
              <a:t>Explanation</a:t>
            </a:r>
            <a:r>
              <a:rPr lang="en-US" sz="1600" dirty="0"/>
              <a:t>: You can form a square with length 2, </a:t>
            </a:r>
            <a:endParaRPr lang="en-US" sz="1600" dirty="0" smtClean="0"/>
          </a:p>
          <a:p>
            <a:r>
              <a:rPr lang="en-US" sz="1600" dirty="0" smtClean="0"/>
              <a:t>one </a:t>
            </a:r>
            <a:r>
              <a:rPr lang="en-US" sz="1600" dirty="0"/>
              <a:t>side of the square came two sticks with length 1</a:t>
            </a:r>
            <a:r>
              <a:rPr lang="en-US" sz="1600" dirty="0" smtClean="0"/>
              <a:t>.</a:t>
            </a:r>
          </a:p>
          <a:p>
            <a:r>
              <a:rPr lang="en-US" sz="1600" dirty="0" smtClean="0"/>
              <a:t>Example </a:t>
            </a:r>
            <a:r>
              <a:rPr lang="en-US" sz="1600" dirty="0"/>
              <a:t>2:   Input: [3,3,3,3,4]   Output: </a:t>
            </a:r>
            <a:r>
              <a:rPr lang="en-US" sz="1600" dirty="0" smtClean="0"/>
              <a:t>false</a:t>
            </a:r>
          </a:p>
          <a:p>
            <a:r>
              <a:rPr lang="en-US" sz="1600" dirty="0" smtClean="0"/>
              <a:t>Explanation</a:t>
            </a:r>
            <a:r>
              <a:rPr lang="en-US" sz="1600" dirty="0"/>
              <a:t>: You cannot find a way to form a square with all the matchsticks.</a:t>
            </a:r>
            <a:endParaRPr lang="en-US" sz="1600" dirty="0" smtClean="0"/>
          </a:p>
          <a:p>
            <a:endParaRPr lang="en-US" dirty="0" smtClean="0"/>
          </a:p>
          <a:p>
            <a:r>
              <a:rPr lang="en-US" sz="1600" dirty="0"/>
              <a:t>We </a:t>
            </a:r>
            <a:r>
              <a:rPr lang="en-US" sz="1600" dirty="0" err="1"/>
              <a:t>init</a:t>
            </a:r>
            <a:r>
              <a:rPr lang="en-US" sz="1600" dirty="0"/>
              <a:t> </a:t>
            </a:r>
            <a:r>
              <a:rPr lang="en-US" sz="1600" dirty="0" smtClean="0"/>
              <a:t>sum1, sum2, sum3 sum4 all =0,</a:t>
            </a:r>
          </a:p>
          <a:p>
            <a:r>
              <a:rPr lang="en-US" sz="1600" dirty="0" smtClean="0"/>
              <a:t>once </a:t>
            </a:r>
            <a:r>
              <a:rPr lang="en-US" sz="1600" dirty="0"/>
              <a:t>we have sum1, sum2, sum3, sum4 </a:t>
            </a:r>
            <a:r>
              <a:rPr lang="en-US" sz="1600" dirty="0" smtClean="0"/>
              <a:t>= </a:t>
            </a:r>
            <a:r>
              <a:rPr lang="en-US" sz="1600" dirty="0"/>
              <a:t>total sum /4, we find one</a:t>
            </a:r>
            <a:r>
              <a:rPr lang="en-US" sz="1600" dirty="0" smtClean="0"/>
              <a:t>,</a:t>
            </a:r>
          </a:p>
          <a:p>
            <a:r>
              <a:rPr lang="en-US" sz="1600" dirty="0" smtClean="0"/>
              <a:t> </a:t>
            </a:r>
            <a:r>
              <a:rPr lang="en-US" sz="1600" dirty="0"/>
              <a:t>if there is any </a:t>
            </a:r>
            <a:r>
              <a:rPr lang="en-US" sz="1600" dirty="0" smtClean="0"/>
              <a:t>sum1/sum2/su3/sum4 </a:t>
            </a:r>
            <a:r>
              <a:rPr lang="en-US" sz="1600" dirty="0"/>
              <a:t>&gt; total sum /4, </a:t>
            </a:r>
            <a:endParaRPr lang="en-US" sz="1600" dirty="0" smtClean="0"/>
          </a:p>
          <a:p>
            <a:r>
              <a:rPr lang="en-US" sz="1600" dirty="0" smtClean="0"/>
              <a:t>stop </a:t>
            </a:r>
            <a:r>
              <a:rPr lang="en-US" sz="1600" dirty="0"/>
              <a:t>search from this </a:t>
            </a:r>
            <a:r>
              <a:rPr lang="en-US" sz="1600" dirty="0" smtClean="0"/>
              <a:t>possibility</a:t>
            </a:r>
            <a:endParaRPr lang="en-US" sz="1600" dirty="0"/>
          </a:p>
        </p:txBody>
      </p:sp>
      <p:pic>
        <p:nvPicPr>
          <p:cNvPr id="3" name="Picture 2"/>
          <p:cNvPicPr>
            <a:picLocks noChangeAspect="1"/>
          </p:cNvPicPr>
          <p:nvPr/>
        </p:nvPicPr>
        <p:blipFill>
          <a:blip r:embed="rId2"/>
          <a:stretch>
            <a:fillRect/>
          </a:stretch>
        </p:blipFill>
        <p:spPr>
          <a:xfrm>
            <a:off x="94012" y="4525926"/>
            <a:ext cx="6709224" cy="1396716"/>
          </a:xfrm>
          <a:prstGeom prst="rect">
            <a:avLst/>
          </a:prstGeom>
        </p:spPr>
      </p:pic>
      <p:sp>
        <p:nvSpPr>
          <p:cNvPr id="6" name="Rectangle 5"/>
          <p:cNvSpPr/>
          <p:nvPr/>
        </p:nvSpPr>
        <p:spPr>
          <a:xfrm>
            <a:off x="6803236" y="1648922"/>
            <a:ext cx="5388764" cy="48320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err="1"/>
              <a:t>var</a:t>
            </a:r>
            <a:r>
              <a:rPr lang="en-US" sz="1400" dirty="0"/>
              <a:t> </a:t>
            </a:r>
            <a:r>
              <a:rPr lang="en-US" sz="1400" dirty="0" err="1"/>
              <a:t>makesquare</a:t>
            </a:r>
            <a:r>
              <a:rPr lang="en-US" sz="1400" dirty="0"/>
              <a:t> = function(</a:t>
            </a:r>
            <a:r>
              <a:rPr lang="en-US" sz="1400" dirty="0" err="1"/>
              <a:t>nums</a:t>
            </a:r>
            <a:r>
              <a:rPr lang="en-US" sz="1400" dirty="0"/>
              <a:t>) {</a:t>
            </a:r>
          </a:p>
          <a:p>
            <a:r>
              <a:rPr lang="en-US" sz="1400" dirty="0"/>
              <a:t>    if(</a:t>
            </a:r>
            <a:r>
              <a:rPr lang="en-US" sz="1400" dirty="0" err="1"/>
              <a:t>nums.length</a:t>
            </a:r>
            <a:r>
              <a:rPr lang="en-US" sz="1400" dirty="0"/>
              <a:t> ===0 ) return false;</a:t>
            </a:r>
          </a:p>
          <a:p>
            <a:r>
              <a:rPr lang="en-US" sz="1400" dirty="0"/>
              <a:t>    </a:t>
            </a:r>
            <a:r>
              <a:rPr lang="en-US" sz="1400" dirty="0" err="1"/>
              <a:t>var</a:t>
            </a:r>
            <a:r>
              <a:rPr lang="en-US" sz="1400" dirty="0"/>
              <a:t> sum = </a:t>
            </a:r>
            <a:r>
              <a:rPr lang="en-US" sz="1400" dirty="0" err="1"/>
              <a:t>nums.reduce</a:t>
            </a:r>
            <a:r>
              <a:rPr lang="en-US" sz="1400" dirty="0"/>
              <a:t>((total, item) =&gt; {</a:t>
            </a:r>
          </a:p>
          <a:p>
            <a:r>
              <a:rPr lang="en-US" sz="1400" dirty="0"/>
              <a:t>        return total + item;</a:t>
            </a:r>
          </a:p>
          <a:p>
            <a:r>
              <a:rPr lang="en-US" sz="1400" dirty="0"/>
              <a:t>    }, 0);</a:t>
            </a:r>
          </a:p>
          <a:p>
            <a:r>
              <a:rPr lang="en-US" sz="1400" dirty="0"/>
              <a:t>    </a:t>
            </a:r>
            <a:r>
              <a:rPr lang="en-US" sz="1400" dirty="0" err="1"/>
              <a:t>nums.sort</a:t>
            </a:r>
            <a:r>
              <a:rPr lang="en-US" sz="1400" dirty="0" smtClean="0"/>
              <a:t>();</a:t>
            </a:r>
            <a:endParaRPr lang="en-US" sz="1400" dirty="0"/>
          </a:p>
          <a:p>
            <a:r>
              <a:rPr lang="en-US" sz="1400" dirty="0"/>
              <a:t>    if(sum % 4 !== 0)  return false;</a:t>
            </a:r>
          </a:p>
          <a:p>
            <a:r>
              <a:rPr lang="en-US" sz="1400" dirty="0"/>
              <a:t>     </a:t>
            </a:r>
            <a:r>
              <a:rPr lang="en-US" sz="1400" dirty="0" err="1"/>
              <a:t>var</a:t>
            </a:r>
            <a:r>
              <a:rPr lang="en-US" sz="1400" dirty="0"/>
              <a:t> </a:t>
            </a:r>
            <a:r>
              <a:rPr lang="en-US" sz="1400" dirty="0" err="1"/>
              <a:t>len</a:t>
            </a:r>
            <a:r>
              <a:rPr lang="en-US" sz="1400" dirty="0"/>
              <a:t> = sum / 4;</a:t>
            </a:r>
          </a:p>
          <a:p>
            <a:r>
              <a:rPr lang="en-US" sz="1400" dirty="0"/>
              <a:t>    return </a:t>
            </a:r>
            <a:r>
              <a:rPr lang="en-US" sz="1400" dirty="0" err="1"/>
              <a:t>dfs</a:t>
            </a:r>
            <a:r>
              <a:rPr lang="en-US" sz="1400" dirty="0"/>
              <a:t>(0, 0, 0, 0, 0, </a:t>
            </a:r>
            <a:r>
              <a:rPr lang="en-US" sz="1400" dirty="0" err="1"/>
              <a:t>nums</a:t>
            </a:r>
            <a:r>
              <a:rPr lang="en-US" sz="1400" dirty="0"/>
              <a:t>, </a:t>
            </a:r>
            <a:r>
              <a:rPr lang="en-US" sz="1400" dirty="0" err="1"/>
              <a:t>len</a:t>
            </a:r>
            <a:r>
              <a:rPr lang="en-US" sz="1400" dirty="0"/>
              <a:t>);</a:t>
            </a:r>
          </a:p>
          <a:p>
            <a:r>
              <a:rPr lang="en-US" sz="1400" dirty="0"/>
              <a:t>};</a:t>
            </a:r>
          </a:p>
          <a:p>
            <a:r>
              <a:rPr lang="en-US" sz="1400" dirty="0"/>
              <a:t> </a:t>
            </a:r>
          </a:p>
          <a:p>
            <a:r>
              <a:rPr lang="en-US" sz="1400" dirty="0" err="1"/>
              <a:t>var</a:t>
            </a:r>
            <a:r>
              <a:rPr lang="en-US" sz="1400" dirty="0"/>
              <a:t> </a:t>
            </a:r>
            <a:r>
              <a:rPr lang="en-US" sz="1400" dirty="0" err="1"/>
              <a:t>dfs</a:t>
            </a:r>
            <a:r>
              <a:rPr lang="en-US" sz="1400" dirty="0"/>
              <a:t> = function(sum1, sum2, sum3, sum4, </a:t>
            </a:r>
            <a:r>
              <a:rPr lang="en-US" sz="1400" dirty="0" err="1" smtClean="0"/>
              <a:t>i</a:t>
            </a:r>
            <a:r>
              <a:rPr lang="en-US" sz="1400" dirty="0" smtClean="0"/>
              <a:t>, </a:t>
            </a:r>
            <a:r>
              <a:rPr lang="en-US" sz="1400" dirty="0" err="1"/>
              <a:t>nums</a:t>
            </a:r>
            <a:r>
              <a:rPr lang="en-US" sz="1400" dirty="0"/>
              <a:t>, </a:t>
            </a:r>
            <a:r>
              <a:rPr lang="en-US" sz="1400" dirty="0" err="1"/>
              <a:t>len</a:t>
            </a:r>
            <a:r>
              <a:rPr lang="en-US" sz="1400" dirty="0"/>
              <a:t>) {</a:t>
            </a:r>
          </a:p>
          <a:p>
            <a:r>
              <a:rPr lang="en-US" sz="1400" dirty="0"/>
              <a:t>    if(sum1 &gt; </a:t>
            </a:r>
            <a:r>
              <a:rPr lang="en-US" sz="1400" dirty="0" err="1"/>
              <a:t>len</a:t>
            </a:r>
            <a:r>
              <a:rPr lang="en-US" sz="1400" dirty="0"/>
              <a:t> || sum2 &gt; </a:t>
            </a:r>
            <a:r>
              <a:rPr lang="en-US" sz="1400" dirty="0" err="1"/>
              <a:t>len</a:t>
            </a:r>
            <a:r>
              <a:rPr lang="en-US" sz="1400" dirty="0"/>
              <a:t> || sum3 &gt; </a:t>
            </a:r>
            <a:r>
              <a:rPr lang="en-US" sz="1400" dirty="0" err="1"/>
              <a:t>len</a:t>
            </a:r>
            <a:r>
              <a:rPr lang="en-US" sz="1400" dirty="0"/>
              <a:t> || sum4 &gt; </a:t>
            </a:r>
            <a:r>
              <a:rPr lang="en-US" sz="1400" dirty="0" err="1"/>
              <a:t>len</a:t>
            </a:r>
            <a:r>
              <a:rPr lang="en-US" sz="1400" dirty="0"/>
              <a:t>)  return false;</a:t>
            </a:r>
          </a:p>
          <a:p>
            <a:r>
              <a:rPr lang="en-US" sz="1400" dirty="0"/>
              <a:t>    </a:t>
            </a:r>
            <a:r>
              <a:rPr lang="en-US" sz="1400" dirty="0" smtClean="0"/>
              <a:t>if(</a:t>
            </a:r>
            <a:r>
              <a:rPr lang="en-US" sz="1400" dirty="0" err="1" smtClean="0"/>
              <a:t>i</a:t>
            </a:r>
            <a:r>
              <a:rPr lang="en-US" sz="1400" dirty="0" smtClean="0"/>
              <a:t> </a:t>
            </a:r>
            <a:r>
              <a:rPr lang="en-US" sz="1400" dirty="0"/>
              <a:t>=== </a:t>
            </a:r>
            <a:r>
              <a:rPr lang="en-US" sz="1400" dirty="0" err="1"/>
              <a:t>nums.length</a:t>
            </a:r>
            <a:r>
              <a:rPr lang="en-US" sz="1400" dirty="0"/>
              <a:t>) {</a:t>
            </a:r>
          </a:p>
          <a:p>
            <a:r>
              <a:rPr lang="en-US" sz="1400" dirty="0"/>
              <a:t>        if(sum1 === </a:t>
            </a:r>
            <a:r>
              <a:rPr lang="en-US" sz="1400" dirty="0" err="1"/>
              <a:t>len</a:t>
            </a:r>
            <a:r>
              <a:rPr lang="en-US" sz="1400" dirty="0"/>
              <a:t> || sum2 === </a:t>
            </a:r>
            <a:r>
              <a:rPr lang="en-US" sz="1400" dirty="0" err="1"/>
              <a:t>len</a:t>
            </a:r>
            <a:r>
              <a:rPr lang="en-US" sz="1400" dirty="0"/>
              <a:t> || sum4 === </a:t>
            </a:r>
            <a:r>
              <a:rPr lang="en-US" sz="1400" dirty="0" err="1"/>
              <a:t>len</a:t>
            </a:r>
            <a:r>
              <a:rPr lang="en-US" sz="1400" dirty="0"/>
              <a:t> || sum4 === </a:t>
            </a:r>
            <a:r>
              <a:rPr lang="en-US" sz="1400" dirty="0" err="1"/>
              <a:t>len</a:t>
            </a:r>
            <a:r>
              <a:rPr lang="en-US" sz="1400" dirty="0" smtClean="0"/>
              <a:t>)</a:t>
            </a:r>
          </a:p>
          <a:p>
            <a:r>
              <a:rPr lang="en-US" sz="1400" dirty="0"/>
              <a:t>	</a:t>
            </a:r>
            <a:r>
              <a:rPr lang="en-US" sz="1400" dirty="0" smtClean="0"/>
              <a:t>  </a:t>
            </a:r>
            <a:r>
              <a:rPr lang="en-US" sz="1400" dirty="0"/>
              <a:t>return true;</a:t>
            </a:r>
          </a:p>
          <a:p>
            <a:r>
              <a:rPr lang="en-US" sz="1400" dirty="0"/>
              <a:t>    }</a:t>
            </a:r>
          </a:p>
          <a:p>
            <a:r>
              <a:rPr lang="en-US" sz="1400" dirty="0" smtClean="0"/>
              <a:t>    return </a:t>
            </a:r>
            <a:r>
              <a:rPr lang="en-US" sz="1400" dirty="0" err="1" smtClean="0"/>
              <a:t>dfs</a:t>
            </a:r>
            <a:r>
              <a:rPr lang="en-US" sz="1400" dirty="0" smtClean="0"/>
              <a:t>(sum1+nums[</a:t>
            </a:r>
            <a:r>
              <a:rPr lang="en-US" sz="1400" dirty="0" err="1" smtClean="0"/>
              <a:t>i</a:t>
            </a:r>
            <a:r>
              <a:rPr lang="en-US" sz="1400" dirty="0" smtClean="0"/>
              <a:t>], </a:t>
            </a:r>
            <a:r>
              <a:rPr lang="en-US" sz="1400" dirty="0"/>
              <a:t>sum2, sum3, sum4, </a:t>
            </a:r>
            <a:r>
              <a:rPr lang="en-US" sz="1400" dirty="0" smtClean="0"/>
              <a:t>i+1</a:t>
            </a:r>
            <a:r>
              <a:rPr lang="en-US" sz="1400" dirty="0"/>
              <a:t>, </a:t>
            </a:r>
            <a:r>
              <a:rPr lang="en-US" sz="1400" dirty="0" err="1"/>
              <a:t>nums</a:t>
            </a:r>
            <a:r>
              <a:rPr lang="en-US" sz="1400" dirty="0"/>
              <a:t>, </a:t>
            </a:r>
            <a:r>
              <a:rPr lang="en-US" sz="1400" dirty="0" err="1"/>
              <a:t>len</a:t>
            </a:r>
            <a:r>
              <a:rPr lang="en-US" sz="1400" dirty="0"/>
              <a:t>) ||</a:t>
            </a:r>
          </a:p>
          <a:p>
            <a:r>
              <a:rPr lang="en-US" sz="1400" dirty="0"/>
              <a:t>           </a:t>
            </a:r>
            <a:r>
              <a:rPr lang="en-US" sz="1400" dirty="0" err="1"/>
              <a:t>dfs</a:t>
            </a:r>
            <a:r>
              <a:rPr lang="en-US" sz="1400" dirty="0"/>
              <a:t>(sum1, </a:t>
            </a:r>
            <a:r>
              <a:rPr lang="en-US" sz="1400" dirty="0" smtClean="0"/>
              <a:t>sum2+nums[</a:t>
            </a:r>
            <a:r>
              <a:rPr lang="en-US" sz="1400" dirty="0" err="1" smtClean="0"/>
              <a:t>i</a:t>
            </a:r>
            <a:r>
              <a:rPr lang="en-US" sz="1400" dirty="0" smtClean="0"/>
              <a:t>], </a:t>
            </a:r>
            <a:r>
              <a:rPr lang="en-US" sz="1400" dirty="0"/>
              <a:t>sum3, sum4, </a:t>
            </a:r>
            <a:r>
              <a:rPr lang="en-US" sz="1400" dirty="0" smtClean="0"/>
              <a:t>i+1</a:t>
            </a:r>
            <a:r>
              <a:rPr lang="en-US" sz="1400" dirty="0"/>
              <a:t>, </a:t>
            </a:r>
            <a:r>
              <a:rPr lang="en-US" sz="1400" dirty="0" err="1"/>
              <a:t>nums</a:t>
            </a:r>
            <a:r>
              <a:rPr lang="en-US" sz="1400" dirty="0"/>
              <a:t>, </a:t>
            </a:r>
            <a:r>
              <a:rPr lang="en-US" sz="1400" dirty="0" err="1"/>
              <a:t>len</a:t>
            </a:r>
            <a:r>
              <a:rPr lang="en-US" sz="1400" dirty="0"/>
              <a:t>) ||</a:t>
            </a:r>
          </a:p>
          <a:p>
            <a:r>
              <a:rPr lang="en-US" sz="1400" dirty="0"/>
              <a:t>           </a:t>
            </a:r>
            <a:r>
              <a:rPr lang="en-US" sz="1400" dirty="0" err="1"/>
              <a:t>dfs</a:t>
            </a:r>
            <a:r>
              <a:rPr lang="en-US" sz="1400" dirty="0"/>
              <a:t>(sum1, sum2, </a:t>
            </a:r>
            <a:r>
              <a:rPr lang="en-US" sz="1400" dirty="0" smtClean="0"/>
              <a:t>sum3+nums[</a:t>
            </a:r>
            <a:r>
              <a:rPr lang="en-US" sz="1400" dirty="0" err="1" smtClean="0"/>
              <a:t>i</a:t>
            </a:r>
            <a:r>
              <a:rPr lang="en-US" sz="1400" dirty="0" smtClean="0"/>
              <a:t>], </a:t>
            </a:r>
            <a:r>
              <a:rPr lang="en-US" sz="1400" dirty="0"/>
              <a:t>sum4, </a:t>
            </a:r>
            <a:r>
              <a:rPr lang="en-US" sz="1400" dirty="0" smtClean="0"/>
              <a:t>i+1</a:t>
            </a:r>
            <a:r>
              <a:rPr lang="en-US" sz="1400" dirty="0"/>
              <a:t>, </a:t>
            </a:r>
            <a:r>
              <a:rPr lang="en-US" sz="1400" dirty="0" err="1"/>
              <a:t>nums</a:t>
            </a:r>
            <a:r>
              <a:rPr lang="en-US" sz="1400" dirty="0"/>
              <a:t>, </a:t>
            </a:r>
            <a:r>
              <a:rPr lang="en-US" sz="1400" dirty="0" err="1"/>
              <a:t>len</a:t>
            </a:r>
            <a:r>
              <a:rPr lang="en-US" sz="1400" dirty="0"/>
              <a:t>) ||</a:t>
            </a:r>
          </a:p>
          <a:p>
            <a:r>
              <a:rPr lang="en-US" sz="1400" dirty="0"/>
              <a:t>           </a:t>
            </a:r>
            <a:r>
              <a:rPr lang="en-US" sz="1400" dirty="0" err="1"/>
              <a:t>dfs</a:t>
            </a:r>
            <a:r>
              <a:rPr lang="en-US" sz="1400" dirty="0"/>
              <a:t>(sum1, sum2, sum3, </a:t>
            </a:r>
            <a:r>
              <a:rPr lang="en-US" sz="1400" dirty="0" smtClean="0"/>
              <a:t>sum4+nums[</a:t>
            </a:r>
            <a:r>
              <a:rPr lang="en-US" sz="1400" dirty="0" err="1" smtClean="0"/>
              <a:t>i</a:t>
            </a:r>
            <a:r>
              <a:rPr lang="en-US" sz="1400" dirty="0" smtClean="0"/>
              <a:t>], i+1</a:t>
            </a:r>
            <a:r>
              <a:rPr lang="en-US" sz="1400" dirty="0"/>
              <a:t>, </a:t>
            </a:r>
            <a:r>
              <a:rPr lang="en-US" sz="1400" dirty="0" err="1"/>
              <a:t>nums</a:t>
            </a:r>
            <a:r>
              <a:rPr lang="en-US" sz="1400" dirty="0"/>
              <a:t>, </a:t>
            </a:r>
            <a:r>
              <a:rPr lang="en-US" sz="1400" dirty="0" err="1"/>
              <a:t>len</a:t>
            </a:r>
            <a:r>
              <a:rPr lang="en-US" sz="1400" dirty="0"/>
              <a:t>);</a:t>
            </a:r>
          </a:p>
          <a:p>
            <a:r>
              <a:rPr lang="en-US" sz="1400" dirty="0"/>
              <a:t>};</a:t>
            </a:r>
          </a:p>
        </p:txBody>
      </p:sp>
    </p:spTree>
    <p:extLst>
      <p:ext uri="{BB962C8B-B14F-4D97-AF65-F5344CB8AC3E}">
        <p14:creationId xmlns:p14="http://schemas.microsoft.com/office/powerpoint/2010/main" val="369615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776356" cy="371145"/>
          </a:xfrm>
        </p:spPr>
        <p:txBody>
          <a:bodyPr>
            <a:noAutofit/>
          </a:bodyPr>
          <a:lstStyle/>
          <a:p>
            <a:r>
              <a:rPr lang="en-US" sz="2400" dirty="0" smtClean="0"/>
              <a:t>Partition to K equal subsets</a:t>
            </a:r>
            <a:endParaRPr lang="en-US" sz="2400" dirty="0"/>
          </a:p>
        </p:txBody>
      </p:sp>
      <p:sp>
        <p:nvSpPr>
          <p:cNvPr id="4" name="Rectangle 3"/>
          <p:cNvSpPr/>
          <p:nvPr/>
        </p:nvSpPr>
        <p:spPr>
          <a:xfrm>
            <a:off x="-48986" y="371145"/>
            <a:ext cx="11650683" cy="800219"/>
          </a:xfrm>
          <a:prstGeom prst="rect">
            <a:avLst/>
          </a:prstGeom>
        </p:spPr>
        <p:txBody>
          <a:bodyPr wrap="square">
            <a:spAutoFit/>
          </a:bodyPr>
          <a:lstStyle/>
          <a:p>
            <a:r>
              <a:rPr lang="en-US" dirty="0"/>
              <a:t> </a:t>
            </a:r>
            <a:r>
              <a:rPr lang="en-US" sz="1400" dirty="0"/>
              <a:t>Given an array of integers </a:t>
            </a:r>
            <a:r>
              <a:rPr lang="en-US" sz="1400" dirty="0" err="1"/>
              <a:t>nums</a:t>
            </a:r>
            <a:r>
              <a:rPr lang="en-US" sz="1400" dirty="0"/>
              <a:t> and a positive integer k, find whether it's possible to divide this array into k non-empty subsets whose sums are all equal</a:t>
            </a:r>
            <a:r>
              <a:rPr lang="en-US" sz="1400" dirty="0" smtClean="0"/>
              <a:t>. </a:t>
            </a:r>
          </a:p>
          <a:p>
            <a:r>
              <a:rPr lang="en-US" sz="1400" dirty="0" smtClean="0"/>
              <a:t>Example </a:t>
            </a:r>
            <a:r>
              <a:rPr lang="en-US" sz="1400" dirty="0"/>
              <a:t>1:Input: </a:t>
            </a:r>
            <a:r>
              <a:rPr lang="en-US" sz="1400" dirty="0" err="1"/>
              <a:t>nums</a:t>
            </a:r>
            <a:r>
              <a:rPr lang="en-US" sz="1400" dirty="0"/>
              <a:t> = [4, 3, 2, 3, 5, 2, 1], k = </a:t>
            </a:r>
            <a:r>
              <a:rPr lang="en-US" sz="1400" dirty="0" smtClean="0"/>
              <a:t>4  Output</a:t>
            </a:r>
            <a:r>
              <a:rPr lang="en-US" sz="1400" dirty="0"/>
              <a:t>: </a:t>
            </a:r>
            <a:r>
              <a:rPr lang="en-US" sz="1400" dirty="0" smtClean="0"/>
              <a:t>True</a:t>
            </a:r>
          </a:p>
          <a:p>
            <a:r>
              <a:rPr lang="en-US" sz="1400" dirty="0" smtClean="0"/>
              <a:t>Explanation</a:t>
            </a:r>
            <a:r>
              <a:rPr lang="en-US" sz="1400" dirty="0"/>
              <a:t>: It's possible to divide it into 4 subsets (5), (1, 4), (2,3), (2,3) with equal sums.</a:t>
            </a:r>
            <a:endParaRPr lang="en-US" sz="1400" dirty="0"/>
          </a:p>
        </p:txBody>
      </p:sp>
      <p:sp>
        <p:nvSpPr>
          <p:cNvPr id="5" name="Rectangle 4"/>
          <p:cNvSpPr/>
          <p:nvPr/>
        </p:nvSpPr>
        <p:spPr>
          <a:xfrm>
            <a:off x="102921" y="1133396"/>
            <a:ext cx="6096000" cy="5863144"/>
          </a:xfrm>
          <a:prstGeom prst="rect">
            <a:avLst/>
          </a:prstGeom>
        </p:spPr>
        <p:txBody>
          <a:bodyPr>
            <a:spAutoFit/>
          </a:bodyPr>
          <a:lstStyle/>
          <a:p>
            <a:r>
              <a:rPr lang="en-US" sz="1500" dirty="0" err="1">
                <a:solidFill>
                  <a:schemeClr val="accent1">
                    <a:lumMod val="50000"/>
                  </a:schemeClr>
                </a:solidFill>
                <a:latin typeface="Calibri" charset="0"/>
                <a:ea typeface="DengXian" charset="-122"/>
                <a:cs typeface="Times New Roman" charset="0"/>
              </a:rPr>
              <a:t>var</a:t>
            </a:r>
            <a:r>
              <a:rPr lang="en-US" sz="1500" dirty="0">
                <a:solidFill>
                  <a:schemeClr val="accent1">
                    <a:lumMod val="50000"/>
                  </a:schemeClr>
                </a:solidFill>
                <a:latin typeface="Calibri" charset="0"/>
                <a:ea typeface="DengXian" charset="-122"/>
                <a:cs typeface="Times New Roman" charset="0"/>
              </a:rPr>
              <a:t> </a:t>
            </a:r>
            <a:r>
              <a:rPr lang="en-US" sz="1500" dirty="0" err="1">
                <a:solidFill>
                  <a:schemeClr val="accent1">
                    <a:lumMod val="50000"/>
                  </a:schemeClr>
                </a:solidFill>
                <a:latin typeface="Calibri" charset="0"/>
                <a:ea typeface="DengXian" charset="-122"/>
                <a:cs typeface="Times New Roman" charset="0"/>
              </a:rPr>
              <a:t>canPartitionKSubsets</a:t>
            </a:r>
            <a:r>
              <a:rPr lang="en-US" sz="1500" dirty="0">
                <a:solidFill>
                  <a:schemeClr val="accent1">
                    <a:lumMod val="50000"/>
                  </a:schemeClr>
                </a:solidFill>
                <a:latin typeface="Calibri" charset="0"/>
                <a:ea typeface="DengXian" charset="-122"/>
                <a:cs typeface="Times New Roman" charset="0"/>
              </a:rPr>
              <a:t> = function(</a:t>
            </a:r>
            <a:r>
              <a:rPr lang="en-US" sz="1500" dirty="0" err="1">
                <a:solidFill>
                  <a:schemeClr val="accent1">
                    <a:lumMod val="50000"/>
                  </a:schemeClr>
                </a:solidFill>
                <a:latin typeface="Calibri" charset="0"/>
                <a:ea typeface="DengXian" charset="-122"/>
                <a:cs typeface="Times New Roman" charset="0"/>
              </a:rPr>
              <a:t>nums</a:t>
            </a:r>
            <a:r>
              <a:rPr lang="en-US" sz="1500" dirty="0">
                <a:solidFill>
                  <a:schemeClr val="accent1">
                    <a:lumMod val="50000"/>
                  </a:schemeClr>
                </a:solidFill>
                <a:latin typeface="Calibri" charset="0"/>
                <a:ea typeface="DengXian" charset="-122"/>
                <a:cs typeface="Times New Roman" charset="0"/>
              </a:rPr>
              <a:t>, k) {</a:t>
            </a:r>
          </a:p>
          <a:p>
            <a:r>
              <a:rPr lang="en-US" sz="1500" dirty="0">
                <a:solidFill>
                  <a:schemeClr val="accent1">
                    <a:lumMod val="50000"/>
                  </a:schemeClr>
                </a:solidFill>
                <a:latin typeface="Calibri" charset="0"/>
                <a:ea typeface="DengXian" charset="-122"/>
                <a:cs typeface="Times New Roman" charset="0"/>
              </a:rPr>
              <a:t>    </a:t>
            </a:r>
            <a:r>
              <a:rPr lang="en-US" sz="1500" dirty="0" err="1">
                <a:solidFill>
                  <a:schemeClr val="accent1">
                    <a:lumMod val="50000"/>
                  </a:schemeClr>
                </a:solidFill>
                <a:latin typeface="Calibri" charset="0"/>
                <a:ea typeface="DengXian" charset="-122"/>
                <a:cs typeface="Times New Roman" charset="0"/>
              </a:rPr>
              <a:t>var</a:t>
            </a:r>
            <a:r>
              <a:rPr lang="en-US" sz="1500" dirty="0">
                <a:solidFill>
                  <a:schemeClr val="accent1">
                    <a:lumMod val="50000"/>
                  </a:schemeClr>
                </a:solidFill>
                <a:latin typeface="Calibri" charset="0"/>
                <a:ea typeface="DengXian" charset="-122"/>
                <a:cs typeface="Times New Roman" charset="0"/>
              </a:rPr>
              <a:t> total = </a:t>
            </a:r>
            <a:r>
              <a:rPr lang="en-US" sz="1500" dirty="0" err="1">
                <a:solidFill>
                  <a:schemeClr val="accent1">
                    <a:lumMod val="50000"/>
                  </a:schemeClr>
                </a:solidFill>
                <a:latin typeface="Calibri" charset="0"/>
                <a:ea typeface="DengXian" charset="-122"/>
                <a:cs typeface="Times New Roman" charset="0"/>
              </a:rPr>
              <a:t>nums.reduce</a:t>
            </a:r>
            <a:r>
              <a:rPr lang="en-US" sz="1500" dirty="0">
                <a:solidFill>
                  <a:schemeClr val="accent1">
                    <a:lumMod val="50000"/>
                  </a:schemeClr>
                </a:solidFill>
                <a:latin typeface="Calibri" charset="0"/>
                <a:ea typeface="DengXian" charset="-122"/>
                <a:cs typeface="Times New Roman" charset="0"/>
              </a:rPr>
              <a:t>((t, item) =&gt; </a:t>
            </a:r>
            <a:r>
              <a:rPr lang="en-US" sz="1500" dirty="0" err="1">
                <a:solidFill>
                  <a:schemeClr val="accent1">
                    <a:lumMod val="50000"/>
                  </a:schemeClr>
                </a:solidFill>
                <a:latin typeface="Calibri" charset="0"/>
                <a:ea typeface="DengXian" charset="-122"/>
                <a:cs typeface="Times New Roman" charset="0"/>
              </a:rPr>
              <a:t>t+item</a:t>
            </a:r>
            <a:r>
              <a:rPr lang="en-US" sz="1500" dirty="0">
                <a:solidFill>
                  <a:schemeClr val="accent1">
                    <a:lumMod val="50000"/>
                  </a:schemeClr>
                </a:solidFill>
                <a:latin typeface="Calibri" charset="0"/>
                <a:ea typeface="DengXian" charset="-122"/>
                <a:cs typeface="Times New Roman" charset="0"/>
              </a:rPr>
              <a:t>, 0);</a:t>
            </a:r>
          </a:p>
          <a:p>
            <a:r>
              <a:rPr lang="en-US" sz="1500" dirty="0">
                <a:solidFill>
                  <a:schemeClr val="accent1">
                    <a:lumMod val="50000"/>
                  </a:schemeClr>
                </a:solidFill>
                <a:latin typeface="Calibri" charset="0"/>
                <a:ea typeface="DengXian" charset="-122"/>
                <a:cs typeface="Times New Roman" charset="0"/>
              </a:rPr>
              <a:t>    if(total % k !==0)  return false;</a:t>
            </a:r>
          </a:p>
          <a:p>
            <a:r>
              <a:rPr lang="en-US" sz="1500" dirty="0">
                <a:solidFill>
                  <a:schemeClr val="accent1">
                    <a:lumMod val="50000"/>
                  </a:schemeClr>
                </a:solidFill>
                <a:latin typeface="Calibri" charset="0"/>
                <a:ea typeface="DengXian" charset="-122"/>
                <a:cs typeface="Times New Roman" charset="0"/>
              </a:rPr>
              <a:t>    </a:t>
            </a:r>
            <a:r>
              <a:rPr lang="en-US" sz="1500" dirty="0" err="1">
                <a:solidFill>
                  <a:schemeClr val="accent1">
                    <a:lumMod val="50000"/>
                  </a:schemeClr>
                </a:solidFill>
                <a:latin typeface="Calibri" charset="0"/>
                <a:ea typeface="DengXian" charset="-122"/>
                <a:cs typeface="Times New Roman" charset="0"/>
              </a:rPr>
              <a:t>var</a:t>
            </a:r>
            <a:r>
              <a:rPr lang="en-US" sz="1500" dirty="0">
                <a:solidFill>
                  <a:schemeClr val="accent1">
                    <a:lumMod val="50000"/>
                  </a:schemeClr>
                </a:solidFill>
                <a:latin typeface="Calibri" charset="0"/>
                <a:ea typeface="DengXian" charset="-122"/>
                <a:cs typeface="Times New Roman" charset="0"/>
              </a:rPr>
              <a:t> sum = ~~(total / k);</a:t>
            </a:r>
          </a:p>
          <a:p>
            <a:r>
              <a:rPr lang="en-US" sz="1500" dirty="0">
                <a:solidFill>
                  <a:schemeClr val="accent1">
                    <a:lumMod val="50000"/>
                  </a:schemeClr>
                </a:solidFill>
                <a:latin typeface="Calibri" charset="0"/>
                <a:ea typeface="DengXian" charset="-122"/>
                <a:cs typeface="Times New Roman" charset="0"/>
              </a:rPr>
              <a:t>    </a:t>
            </a:r>
            <a:r>
              <a:rPr lang="en-US" sz="1500" dirty="0" err="1">
                <a:solidFill>
                  <a:schemeClr val="accent1">
                    <a:lumMod val="50000"/>
                  </a:schemeClr>
                </a:solidFill>
                <a:latin typeface="Calibri" charset="0"/>
                <a:ea typeface="DengXian" charset="-122"/>
                <a:cs typeface="Times New Roman" charset="0"/>
              </a:rPr>
              <a:t>nums.sort</a:t>
            </a:r>
            <a:r>
              <a:rPr lang="en-US" sz="1500" dirty="0">
                <a:solidFill>
                  <a:schemeClr val="accent1">
                    <a:lumMod val="50000"/>
                  </a:schemeClr>
                </a:solidFill>
                <a:latin typeface="Calibri" charset="0"/>
                <a:ea typeface="DengXian" charset="-122"/>
                <a:cs typeface="Times New Roman" charset="0"/>
              </a:rPr>
              <a:t>((a, b) =&gt; b-a);</a:t>
            </a:r>
          </a:p>
          <a:p>
            <a:r>
              <a:rPr lang="en-US" sz="1500" dirty="0">
                <a:solidFill>
                  <a:schemeClr val="accent1">
                    <a:lumMod val="50000"/>
                  </a:schemeClr>
                </a:solidFill>
                <a:latin typeface="Calibri" charset="0"/>
                <a:ea typeface="DengXian" charset="-122"/>
                <a:cs typeface="Times New Roman" charset="0"/>
              </a:rPr>
              <a:t>    </a:t>
            </a:r>
            <a:r>
              <a:rPr lang="en-US" sz="1500" dirty="0" err="1">
                <a:solidFill>
                  <a:schemeClr val="accent1">
                    <a:lumMod val="50000"/>
                  </a:schemeClr>
                </a:solidFill>
                <a:latin typeface="Calibri" charset="0"/>
                <a:ea typeface="DengXian" charset="-122"/>
                <a:cs typeface="Times New Roman" charset="0"/>
              </a:rPr>
              <a:t>var</a:t>
            </a:r>
            <a:r>
              <a:rPr lang="en-US" sz="1500" dirty="0">
                <a:solidFill>
                  <a:schemeClr val="accent1">
                    <a:lumMod val="50000"/>
                  </a:schemeClr>
                </a:solidFill>
                <a:latin typeface="Calibri" charset="0"/>
                <a:ea typeface="DengXian" charset="-122"/>
                <a:cs typeface="Times New Roman" charset="0"/>
              </a:rPr>
              <a:t> sums = new Array(k).fill(0);</a:t>
            </a:r>
          </a:p>
          <a:p>
            <a:r>
              <a:rPr lang="en-US" sz="1500" dirty="0">
                <a:solidFill>
                  <a:schemeClr val="accent1">
                    <a:lumMod val="50000"/>
                  </a:schemeClr>
                </a:solidFill>
                <a:latin typeface="Calibri" charset="0"/>
                <a:ea typeface="DengXian" charset="-122"/>
                <a:cs typeface="Times New Roman" charset="0"/>
              </a:rPr>
              <a:t>    return </a:t>
            </a:r>
            <a:r>
              <a:rPr lang="en-US" sz="1500" dirty="0" err="1">
                <a:solidFill>
                  <a:schemeClr val="accent1">
                    <a:lumMod val="50000"/>
                  </a:schemeClr>
                </a:solidFill>
                <a:latin typeface="Calibri" charset="0"/>
                <a:ea typeface="DengXian" charset="-122"/>
                <a:cs typeface="Times New Roman" charset="0"/>
              </a:rPr>
              <a:t>dfs</a:t>
            </a:r>
            <a:r>
              <a:rPr lang="en-US" sz="1500" dirty="0">
                <a:solidFill>
                  <a:schemeClr val="accent1">
                    <a:lumMod val="50000"/>
                  </a:schemeClr>
                </a:solidFill>
                <a:latin typeface="Calibri" charset="0"/>
                <a:ea typeface="DengXian" charset="-122"/>
                <a:cs typeface="Times New Roman" charset="0"/>
              </a:rPr>
              <a:t>(sums, 0, </a:t>
            </a:r>
            <a:r>
              <a:rPr lang="en-US" sz="1500" dirty="0" err="1">
                <a:solidFill>
                  <a:schemeClr val="accent1">
                    <a:lumMod val="50000"/>
                  </a:schemeClr>
                </a:solidFill>
                <a:latin typeface="Calibri" charset="0"/>
                <a:ea typeface="DengXian" charset="-122"/>
                <a:cs typeface="Times New Roman" charset="0"/>
              </a:rPr>
              <a:t>nums</a:t>
            </a:r>
            <a:r>
              <a:rPr lang="en-US" sz="1500" dirty="0">
                <a:solidFill>
                  <a:schemeClr val="accent1">
                    <a:lumMod val="50000"/>
                  </a:schemeClr>
                </a:solidFill>
                <a:latin typeface="Calibri" charset="0"/>
                <a:ea typeface="DengXian" charset="-122"/>
                <a:cs typeface="Times New Roman" charset="0"/>
              </a:rPr>
              <a:t>, sum, k);</a:t>
            </a:r>
          </a:p>
          <a:p>
            <a:r>
              <a:rPr lang="en-US" sz="1500" dirty="0">
                <a:solidFill>
                  <a:schemeClr val="accent1">
                    <a:lumMod val="50000"/>
                  </a:schemeClr>
                </a:solidFill>
                <a:latin typeface="Calibri" charset="0"/>
                <a:ea typeface="DengXian" charset="-122"/>
                <a:cs typeface="Times New Roman" charset="0"/>
              </a:rPr>
              <a:t>};</a:t>
            </a:r>
          </a:p>
          <a:p>
            <a:r>
              <a:rPr lang="en-US" sz="1500" dirty="0">
                <a:solidFill>
                  <a:schemeClr val="accent1">
                    <a:lumMod val="50000"/>
                  </a:schemeClr>
                </a:solidFill>
                <a:latin typeface="Calibri" charset="0"/>
                <a:ea typeface="DengXian" charset="-122"/>
                <a:cs typeface="Times New Roman" charset="0"/>
              </a:rPr>
              <a:t> </a:t>
            </a:r>
          </a:p>
          <a:p>
            <a:r>
              <a:rPr lang="en-US" sz="1500" dirty="0" err="1">
                <a:solidFill>
                  <a:schemeClr val="accent1">
                    <a:lumMod val="50000"/>
                  </a:schemeClr>
                </a:solidFill>
                <a:latin typeface="Calibri" charset="0"/>
                <a:ea typeface="DengXian" charset="-122"/>
                <a:cs typeface="Times New Roman" charset="0"/>
              </a:rPr>
              <a:t>var</a:t>
            </a:r>
            <a:r>
              <a:rPr lang="en-US" sz="1500" dirty="0">
                <a:solidFill>
                  <a:schemeClr val="accent1">
                    <a:lumMod val="50000"/>
                  </a:schemeClr>
                </a:solidFill>
                <a:latin typeface="Calibri" charset="0"/>
                <a:ea typeface="DengXian" charset="-122"/>
                <a:cs typeface="Times New Roman" charset="0"/>
              </a:rPr>
              <a:t> </a:t>
            </a:r>
            <a:r>
              <a:rPr lang="en-US" sz="1500" dirty="0" err="1">
                <a:solidFill>
                  <a:schemeClr val="accent1">
                    <a:lumMod val="50000"/>
                  </a:schemeClr>
                </a:solidFill>
                <a:latin typeface="Calibri" charset="0"/>
                <a:ea typeface="DengXian" charset="-122"/>
                <a:cs typeface="Times New Roman" charset="0"/>
              </a:rPr>
              <a:t>dfs</a:t>
            </a:r>
            <a:r>
              <a:rPr lang="en-US" sz="1500" dirty="0">
                <a:solidFill>
                  <a:schemeClr val="accent1">
                    <a:lumMod val="50000"/>
                  </a:schemeClr>
                </a:solidFill>
                <a:latin typeface="Calibri" charset="0"/>
                <a:ea typeface="DengXian" charset="-122"/>
                <a:cs typeface="Times New Roman" charset="0"/>
              </a:rPr>
              <a:t> = function(sums, index, </a:t>
            </a:r>
            <a:r>
              <a:rPr lang="en-US" sz="1500" dirty="0" err="1">
                <a:solidFill>
                  <a:schemeClr val="accent1">
                    <a:lumMod val="50000"/>
                  </a:schemeClr>
                </a:solidFill>
                <a:latin typeface="Calibri" charset="0"/>
                <a:ea typeface="DengXian" charset="-122"/>
                <a:cs typeface="Times New Roman" charset="0"/>
              </a:rPr>
              <a:t>nums</a:t>
            </a:r>
            <a:r>
              <a:rPr lang="en-US" sz="1500" dirty="0">
                <a:solidFill>
                  <a:schemeClr val="accent1">
                    <a:lumMod val="50000"/>
                  </a:schemeClr>
                </a:solidFill>
                <a:latin typeface="Calibri" charset="0"/>
                <a:ea typeface="DengXian" charset="-122"/>
                <a:cs typeface="Times New Roman" charset="0"/>
              </a:rPr>
              <a:t>, target, k) {</a:t>
            </a:r>
          </a:p>
          <a:p>
            <a:r>
              <a:rPr lang="en-US" sz="1500" dirty="0">
                <a:solidFill>
                  <a:schemeClr val="accent1">
                    <a:lumMod val="50000"/>
                  </a:schemeClr>
                </a:solidFill>
                <a:latin typeface="Calibri" charset="0"/>
                <a:ea typeface="DengXian" charset="-122"/>
                <a:cs typeface="Times New Roman" charset="0"/>
              </a:rPr>
              <a:t>    if (index == </a:t>
            </a:r>
            <a:r>
              <a:rPr lang="en-US" sz="1500" dirty="0" err="1">
                <a:solidFill>
                  <a:schemeClr val="accent1">
                    <a:lumMod val="50000"/>
                  </a:schemeClr>
                </a:solidFill>
                <a:latin typeface="Calibri" charset="0"/>
                <a:ea typeface="DengXian" charset="-122"/>
                <a:cs typeface="Times New Roman" charset="0"/>
              </a:rPr>
              <a:t>nums.length</a:t>
            </a:r>
            <a:r>
              <a:rPr lang="en-US" sz="1500" dirty="0">
                <a:solidFill>
                  <a:schemeClr val="accent1">
                    <a:lumMod val="50000"/>
                  </a:schemeClr>
                </a:solidFill>
                <a:latin typeface="Calibri" charset="0"/>
                <a:ea typeface="DengXian" charset="-122"/>
                <a:cs typeface="Times New Roman" charset="0"/>
              </a:rPr>
              <a:t>) {</a:t>
            </a:r>
          </a:p>
          <a:p>
            <a:r>
              <a:rPr lang="en-US" sz="1500" dirty="0">
                <a:solidFill>
                  <a:schemeClr val="accent1">
                    <a:lumMod val="50000"/>
                  </a:schemeClr>
                </a:solidFill>
                <a:latin typeface="Calibri" charset="0"/>
                <a:ea typeface="DengXian" charset="-122"/>
                <a:cs typeface="Times New Roman" charset="0"/>
              </a:rPr>
              <a:t>        for (</a:t>
            </a:r>
            <a:r>
              <a:rPr lang="en-US" sz="1500" dirty="0" err="1">
                <a:solidFill>
                  <a:schemeClr val="accent1">
                    <a:lumMod val="50000"/>
                  </a:schemeClr>
                </a:solidFill>
                <a:latin typeface="Calibri" charset="0"/>
                <a:ea typeface="DengXian" charset="-122"/>
                <a:cs typeface="Times New Roman" charset="0"/>
              </a:rPr>
              <a:t>var</a:t>
            </a:r>
            <a:r>
              <a:rPr lang="en-US" sz="1500" dirty="0">
                <a:solidFill>
                  <a:schemeClr val="accent1">
                    <a:lumMod val="50000"/>
                  </a:schemeClr>
                </a:solidFill>
                <a:latin typeface="Calibri" charset="0"/>
                <a:ea typeface="DengXian" charset="-122"/>
                <a:cs typeface="Times New Roman" charset="0"/>
              </a:rPr>
              <a:t> item of sums) if (item != target) return false;</a:t>
            </a:r>
          </a:p>
          <a:p>
            <a:r>
              <a:rPr lang="en-US" sz="1500" dirty="0">
                <a:solidFill>
                  <a:schemeClr val="accent1">
                    <a:lumMod val="50000"/>
                  </a:schemeClr>
                </a:solidFill>
                <a:latin typeface="Calibri" charset="0"/>
                <a:ea typeface="DengXian" charset="-122"/>
                <a:cs typeface="Times New Roman" charset="0"/>
              </a:rPr>
              <a:t>        return true;</a:t>
            </a:r>
          </a:p>
          <a:p>
            <a:r>
              <a:rPr lang="en-US" sz="1500" dirty="0">
                <a:solidFill>
                  <a:schemeClr val="accent1">
                    <a:lumMod val="50000"/>
                  </a:schemeClr>
                </a:solidFill>
                <a:latin typeface="Calibri" charset="0"/>
                <a:ea typeface="DengXian" charset="-122"/>
                <a:cs typeface="Times New Roman" charset="0"/>
              </a:rPr>
              <a:t>    }</a:t>
            </a:r>
          </a:p>
          <a:p>
            <a:r>
              <a:rPr lang="en-US" sz="1500" dirty="0">
                <a:solidFill>
                  <a:schemeClr val="accent1">
                    <a:lumMod val="50000"/>
                  </a:schemeClr>
                </a:solidFill>
                <a:latin typeface="Calibri" charset="0"/>
                <a:ea typeface="DengXian" charset="-122"/>
                <a:cs typeface="Times New Roman" charset="0"/>
              </a:rPr>
              <a:t>        </a:t>
            </a:r>
          </a:p>
          <a:p>
            <a:r>
              <a:rPr lang="en-US" sz="1500" dirty="0">
                <a:solidFill>
                  <a:schemeClr val="accent1">
                    <a:lumMod val="50000"/>
                  </a:schemeClr>
                </a:solidFill>
                <a:latin typeface="Calibri" charset="0"/>
                <a:ea typeface="DengXian" charset="-122"/>
                <a:cs typeface="Times New Roman" charset="0"/>
              </a:rPr>
              <a:t>    </a:t>
            </a:r>
            <a:r>
              <a:rPr lang="en-US" sz="1500" dirty="0" err="1">
                <a:solidFill>
                  <a:schemeClr val="accent1">
                    <a:lumMod val="50000"/>
                  </a:schemeClr>
                </a:solidFill>
                <a:latin typeface="Calibri" charset="0"/>
                <a:ea typeface="DengXian" charset="-122"/>
                <a:cs typeface="Times New Roman" charset="0"/>
              </a:rPr>
              <a:t>var</a:t>
            </a:r>
            <a:r>
              <a:rPr lang="en-US" sz="1500" dirty="0">
                <a:solidFill>
                  <a:schemeClr val="accent1">
                    <a:lumMod val="50000"/>
                  </a:schemeClr>
                </a:solidFill>
                <a:latin typeface="Calibri" charset="0"/>
                <a:ea typeface="DengXian" charset="-122"/>
                <a:cs typeface="Times New Roman" charset="0"/>
              </a:rPr>
              <a:t> </a:t>
            </a:r>
            <a:r>
              <a:rPr lang="en-US" sz="1500" dirty="0" err="1">
                <a:solidFill>
                  <a:schemeClr val="accent1">
                    <a:lumMod val="50000"/>
                  </a:schemeClr>
                </a:solidFill>
                <a:latin typeface="Calibri" charset="0"/>
                <a:ea typeface="DengXian" charset="-122"/>
                <a:cs typeface="Times New Roman" charset="0"/>
              </a:rPr>
              <a:t>num</a:t>
            </a:r>
            <a:r>
              <a:rPr lang="en-US" sz="1500" dirty="0">
                <a:solidFill>
                  <a:schemeClr val="accent1">
                    <a:lumMod val="50000"/>
                  </a:schemeClr>
                </a:solidFill>
                <a:latin typeface="Calibri" charset="0"/>
                <a:ea typeface="DengXian" charset="-122"/>
                <a:cs typeface="Times New Roman" charset="0"/>
              </a:rPr>
              <a:t> = </a:t>
            </a:r>
            <a:r>
              <a:rPr lang="en-US" sz="1500" dirty="0" err="1">
                <a:solidFill>
                  <a:schemeClr val="accent1">
                    <a:lumMod val="50000"/>
                  </a:schemeClr>
                </a:solidFill>
                <a:latin typeface="Calibri" charset="0"/>
                <a:ea typeface="DengXian" charset="-122"/>
                <a:cs typeface="Times New Roman" charset="0"/>
              </a:rPr>
              <a:t>nums</a:t>
            </a:r>
            <a:r>
              <a:rPr lang="en-US" sz="1500" dirty="0">
                <a:solidFill>
                  <a:schemeClr val="accent1">
                    <a:lumMod val="50000"/>
                  </a:schemeClr>
                </a:solidFill>
                <a:latin typeface="Calibri" charset="0"/>
                <a:ea typeface="DengXian" charset="-122"/>
                <a:cs typeface="Times New Roman" charset="0"/>
              </a:rPr>
              <a:t>[index];</a:t>
            </a:r>
          </a:p>
          <a:p>
            <a:r>
              <a:rPr lang="en-US" sz="1500" dirty="0">
                <a:solidFill>
                  <a:schemeClr val="accent1">
                    <a:lumMod val="50000"/>
                  </a:schemeClr>
                </a:solidFill>
                <a:latin typeface="Calibri" charset="0"/>
                <a:ea typeface="DengXian" charset="-122"/>
                <a:cs typeface="Times New Roman" charset="0"/>
              </a:rPr>
              <a:t>    for (</a:t>
            </a:r>
            <a:r>
              <a:rPr lang="en-US" sz="1500" dirty="0" err="1">
                <a:solidFill>
                  <a:schemeClr val="accent1">
                    <a:lumMod val="50000"/>
                  </a:schemeClr>
                </a:solidFill>
                <a:latin typeface="Calibri" charset="0"/>
                <a:ea typeface="DengXian" charset="-122"/>
                <a:cs typeface="Times New Roman" charset="0"/>
              </a:rPr>
              <a:t>var</a:t>
            </a:r>
            <a:r>
              <a:rPr lang="en-US" sz="1500" dirty="0">
                <a:solidFill>
                  <a:schemeClr val="accent1">
                    <a:lumMod val="50000"/>
                  </a:schemeClr>
                </a:solidFill>
                <a:latin typeface="Calibri" charset="0"/>
                <a:ea typeface="DengXian" charset="-122"/>
                <a:cs typeface="Times New Roman" charset="0"/>
              </a:rPr>
              <a:t> </a:t>
            </a:r>
            <a:r>
              <a:rPr lang="en-US" sz="1500" dirty="0" err="1">
                <a:solidFill>
                  <a:schemeClr val="accent1">
                    <a:lumMod val="50000"/>
                  </a:schemeClr>
                </a:solidFill>
                <a:latin typeface="Calibri" charset="0"/>
                <a:ea typeface="DengXian" charset="-122"/>
                <a:cs typeface="Times New Roman" charset="0"/>
              </a:rPr>
              <a:t>i</a:t>
            </a:r>
            <a:r>
              <a:rPr lang="en-US" sz="1500" dirty="0">
                <a:solidFill>
                  <a:schemeClr val="accent1">
                    <a:lumMod val="50000"/>
                  </a:schemeClr>
                </a:solidFill>
                <a:latin typeface="Calibri" charset="0"/>
                <a:ea typeface="DengXian" charset="-122"/>
                <a:cs typeface="Times New Roman" charset="0"/>
              </a:rPr>
              <a:t> = 0; </a:t>
            </a:r>
            <a:r>
              <a:rPr lang="en-US" sz="1500" dirty="0" err="1">
                <a:solidFill>
                  <a:schemeClr val="accent1">
                    <a:lumMod val="50000"/>
                  </a:schemeClr>
                </a:solidFill>
                <a:latin typeface="Calibri" charset="0"/>
                <a:ea typeface="DengXian" charset="-122"/>
                <a:cs typeface="Times New Roman" charset="0"/>
              </a:rPr>
              <a:t>i</a:t>
            </a:r>
            <a:r>
              <a:rPr lang="en-US" sz="1500" dirty="0">
                <a:solidFill>
                  <a:schemeClr val="accent1">
                    <a:lumMod val="50000"/>
                  </a:schemeClr>
                </a:solidFill>
                <a:latin typeface="Calibri" charset="0"/>
                <a:ea typeface="DengXian" charset="-122"/>
                <a:cs typeface="Times New Roman" charset="0"/>
              </a:rPr>
              <a:t> &lt; k; </a:t>
            </a:r>
            <a:r>
              <a:rPr lang="en-US" sz="1500" dirty="0" err="1">
                <a:solidFill>
                  <a:schemeClr val="accent1">
                    <a:lumMod val="50000"/>
                  </a:schemeClr>
                </a:solidFill>
                <a:latin typeface="Calibri" charset="0"/>
                <a:ea typeface="DengXian" charset="-122"/>
                <a:cs typeface="Times New Roman" charset="0"/>
              </a:rPr>
              <a:t>i</a:t>
            </a:r>
            <a:r>
              <a:rPr lang="en-US" sz="1500" dirty="0">
                <a:solidFill>
                  <a:schemeClr val="accent1">
                    <a:lumMod val="50000"/>
                  </a:schemeClr>
                </a:solidFill>
                <a:latin typeface="Calibri" charset="0"/>
                <a:ea typeface="DengXian" charset="-122"/>
                <a:cs typeface="Times New Roman" charset="0"/>
              </a:rPr>
              <a:t>++) {</a:t>
            </a:r>
          </a:p>
          <a:p>
            <a:r>
              <a:rPr lang="en-US" sz="1500" dirty="0">
                <a:solidFill>
                  <a:schemeClr val="accent1">
                    <a:lumMod val="50000"/>
                  </a:schemeClr>
                </a:solidFill>
                <a:latin typeface="Calibri" charset="0"/>
                <a:ea typeface="DengXian" charset="-122"/>
                <a:cs typeface="Times New Roman" charset="0"/>
              </a:rPr>
              <a:t>        if (sums[</a:t>
            </a:r>
            <a:r>
              <a:rPr lang="en-US" sz="1500" dirty="0" err="1">
                <a:solidFill>
                  <a:schemeClr val="accent1">
                    <a:lumMod val="50000"/>
                  </a:schemeClr>
                </a:solidFill>
                <a:latin typeface="Calibri" charset="0"/>
                <a:ea typeface="DengXian" charset="-122"/>
                <a:cs typeface="Times New Roman" charset="0"/>
              </a:rPr>
              <a:t>i</a:t>
            </a:r>
            <a:r>
              <a:rPr lang="en-US" sz="1500" dirty="0">
                <a:solidFill>
                  <a:schemeClr val="accent1">
                    <a:lumMod val="50000"/>
                  </a:schemeClr>
                </a:solidFill>
                <a:latin typeface="Calibri" charset="0"/>
                <a:ea typeface="DengXian" charset="-122"/>
                <a:cs typeface="Times New Roman" charset="0"/>
              </a:rPr>
              <a:t>] + </a:t>
            </a:r>
            <a:r>
              <a:rPr lang="en-US" sz="1500" dirty="0" err="1">
                <a:solidFill>
                  <a:schemeClr val="accent1">
                    <a:lumMod val="50000"/>
                  </a:schemeClr>
                </a:solidFill>
                <a:latin typeface="Calibri" charset="0"/>
                <a:ea typeface="DengXian" charset="-122"/>
                <a:cs typeface="Times New Roman" charset="0"/>
              </a:rPr>
              <a:t>num</a:t>
            </a:r>
            <a:r>
              <a:rPr lang="en-US" sz="1500" dirty="0">
                <a:solidFill>
                  <a:schemeClr val="accent1">
                    <a:lumMod val="50000"/>
                  </a:schemeClr>
                </a:solidFill>
                <a:latin typeface="Calibri" charset="0"/>
                <a:ea typeface="DengXian" charset="-122"/>
                <a:cs typeface="Times New Roman" charset="0"/>
              </a:rPr>
              <a:t> &lt;= target) {</a:t>
            </a:r>
          </a:p>
          <a:p>
            <a:r>
              <a:rPr lang="en-US" sz="1500" dirty="0">
                <a:solidFill>
                  <a:schemeClr val="accent1">
                    <a:lumMod val="50000"/>
                  </a:schemeClr>
                </a:solidFill>
                <a:latin typeface="Calibri" charset="0"/>
                <a:ea typeface="DengXian" charset="-122"/>
                <a:cs typeface="Times New Roman" charset="0"/>
              </a:rPr>
              <a:t>            sums[</a:t>
            </a:r>
            <a:r>
              <a:rPr lang="en-US" sz="1500" dirty="0" err="1">
                <a:solidFill>
                  <a:schemeClr val="accent1">
                    <a:lumMod val="50000"/>
                  </a:schemeClr>
                </a:solidFill>
                <a:latin typeface="Calibri" charset="0"/>
                <a:ea typeface="DengXian" charset="-122"/>
                <a:cs typeface="Times New Roman" charset="0"/>
              </a:rPr>
              <a:t>i</a:t>
            </a:r>
            <a:r>
              <a:rPr lang="en-US" sz="1500" dirty="0">
                <a:solidFill>
                  <a:schemeClr val="accent1">
                    <a:lumMod val="50000"/>
                  </a:schemeClr>
                </a:solidFill>
                <a:latin typeface="Calibri" charset="0"/>
                <a:ea typeface="DengXian" charset="-122"/>
                <a:cs typeface="Times New Roman" charset="0"/>
              </a:rPr>
              <a:t>] += </a:t>
            </a:r>
            <a:r>
              <a:rPr lang="en-US" sz="1500" dirty="0" err="1">
                <a:solidFill>
                  <a:schemeClr val="accent1">
                    <a:lumMod val="50000"/>
                  </a:schemeClr>
                </a:solidFill>
                <a:latin typeface="Calibri" charset="0"/>
                <a:ea typeface="DengXian" charset="-122"/>
                <a:cs typeface="Times New Roman" charset="0"/>
              </a:rPr>
              <a:t>num</a:t>
            </a:r>
            <a:r>
              <a:rPr lang="en-US" sz="1500" dirty="0">
                <a:solidFill>
                  <a:schemeClr val="accent1">
                    <a:lumMod val="50000"/>
                  </a:schemeClr>
                </a:solidFill>
                <a:latin typeface="Calibri" charset="0"/>
                <a:ea typeface="DengXian" charset="-122"/>
                <a:cs typeface="Times New Roman" charset="0"/>
              </a:rPr>
              <a:t>;</a:t>
            </a:r>
          </a:p>
          <a:p>
            <a:r>
              <a:rPr lang="en-US" sz="1500" dirty="0">
                <a:solidFill>
                  <a:schemeClr val="accent1">
                    <a:lumMod val="50000"/>
                  </a:schemeClr>
                </a:solidFill>
                <a:latin typeface="Calibri" charset="0"/>
                <a:ea typeface="DengXian" charset="-122"/>
                <a:cs typeface="Times New Roman" charset="0"/>
              </a:rPr>
              <a:t>            if (</a:t>
            </a:r>
            <a:r>
              <a:rPr lang="en-US" sz="1500" dirty="0" err="1">
                <a:solidFill>
                  <a:schemeClr val="accent1">
                    <a:lumMod val="50000"/>
                  </a:schemeClr>
                </a:solidFill>
                <a:latin typeface="Calibri" charset="0"/>
                <a:ea typeface="DengXian" charset="-122"/>
                <a:cs typeface="Times New Roman" charset="0"/>
              </a:rPr>
              <a:t>dfs</a:t>
            </a:r>
            <a:r>
              <a:rPr lang="en-US" sz="1500" dirty="0">
                <a:solidFill>
                  <a:schemeClr val="accent1">
                    <a:lumMod val="50000"/>
                  </a:schemeClr>
                </a:solidFill>
                <a:latin typeface="Calibri" charset="0"/>
                <a:ea typeface="DengXian" charset="-122"/>
                <a:cs typeface="Times New Roman" charset="0"/>
              </a:rPr>
              <a:t>(sums, index+1, </a:t>
            </a:r>
            <a:r>
              <a:rPr lang="en-US" sz="1500" dirty="0" err="1">
                <a:solidFill>
                  <a:schemeClr val="accent1">
                    <a:lumMod val="50000"/>
                  </a:schemeClr>
                </a:solidFill>
                <a:latin typeface="Calibri" charset="0"/>
                <a:ea typeface="DengXian" charset="-122"/>
                <a:cs typeface="Times New Roman" charset="0"/>
              </a:rPr>
              <a:t>nums</a:t>
            </a:r>
            <a:r>
              <a:rPr lang="en-US" sz="1500" dirty="0">
                <a:solidFill>
                  <a:schemeClr val="accent1">
                    <a:lumMod val="50000"/>
                  </a:schemeClr>
                </a:solidFill>
                <a:latin typeface="Calibri" charset="0"/>
                <a:ea typeface="DengXian" charset="-122"/>
                <a:cs typeface="Times New Roman" charset="0"/>
              </a:rPr>
              <a:t>, target, k)) return true;</a:t>
            </a:r>
          </a:p>
          <a:p>
            <a:r>
              <a:rPr lang="en-US" sz="1500" dirty="0">
                <a:solidFill>
                  <a:schemeClr val="accent1">
                    <a:lumMod val="50000"/>
                  </a:schemeClr>
                </a:solidFill>
                <a:latin typeface="Calibri" charset="0"/>
                <a:ea typeface="DengXian" charset="-122"/>
                <a:cs typeface="Times New Roman" charset="0"/>
              </a:rPr>
              <a:t>            sums[</a:t>
            </a:r>
            <a:r>
              <a:rPr lang="en-US" sz="1500" dirty="0" err="1">
                <a:solidFill>
                  <a:schemeClr val="accent1">
                    <a:lumMod val="50000"/>
                  </a:schemeClr>
                </a:solidFill>
                <a:latin typeface="Calibri" charset="0"/>
                <a:ea typeface="DengXian" charset="-122"/>
                <a:cs typeface="Times New Roman" charset="0"/>
              </a:rPr>
              <a:t>i</a:t>
            </a:r>
            <a:r>
              <a:rPr lang="en-US" sz="1500" dirty="0">
                <a:solidFill>
                  <a:schemeClr val="accent1">
                    <a:lumMod val="50000"/>
                  </a:schemeClr>
                </a:solidFill>
                <a:latin typeface="Calibri" charset="0"/>
                <a:ea typeface="DengXian" charset="-122"/>
                <a:cs typeface="Times New Roman" charset="0"/>
              </a:rPr>
              <a:t>] -= </a:t>
            </a:r>
            <a:r>
              <a:rPr lang="en-US" sz="1500" dirty="0" err="1">
                <a:solidFill>
                  <a:schemeClr val="accent1">
                    <a:lumMod val="50000"/>
                  </a:schemeClr>
                </a:solidFill>
                <a:latin typeface="Calibri" charset="0"/>
                <a:ea typeface="DengXian" charset="-122"/>
                <a:cs typeface="Times New Roman" charset="0"/>
              </a:rPr>
              <a:t>num</a:t>
            </a:r>
            <a:r>
              <a:rPr lang="en-US" sz="1500" dirty="0">
                <a:solidFill>
                  <a:schemeClr val="accent1">
                    <a:lumMod val="50000"/>
                  </a:schemeClr>
                </a:solidFill>
                <a:latin typeface="Calibri" charset="0"/>
                <a:ea typeface="DengXian" charset="-122"/>
                <a:cs typeface="Times New Roman" charset="0"/>
              </a:rPr>
              <a:t>;</a:t>
            </a:r>
          </a:p>
          <a:p>
            <a:r>
              <a:rPr lang="en-US" sz="1500" dirty="0">
                <a:solidFill>
                  <a:schemeClr val="accent1">
                    <a:lumMod val="50000"/>
                  </a:schemeClr>
                </a:solidFill>
                <a:latin typeface="Calibri" charset="0"/>
                <a:ea typeface="DengXian" charset="-122"/>
                <a:cs typeface="Times New Roman" charset="0"/>
              </a:rPr>
              <a:t>        }</a:t>
            </a:r>
          </a:p>
          <a:p>
            <a:r>
              <a:rPr lang="en-US" sz="1500" dirty="0">
                <a:solidFill>
                  <a:schemeClr val="accent1">
                    <a:lumMod val="50000"/>
                  </a:schemeClr>
                </a:solidFill>
                <a:latin typeface="Calibri" charset="0"/>
                <a:ea typeface="DengXian" charset="-122"/>
                <a:cs typeface="Times New Roman" charset="0"/>
              </a:rPr>
              <a:t>    }</a:t>
            </a:r>
          </a:p>
          <a:p>
            <a:r>
              <a:rPr lang="en-US" sz="1500" dirty="0">
                <a:solidFill>
                  <a:schemeClr val="accent1">
                    <a:lumMod val="50000"/>
                  </a:schemeClr>
                </a:solidFill>
                <a:latin typeface="Calibri" charset="0"/>
                <a:ea typeface="DengXian" charset="-122"/>
                <a:cs typeface="Times New Roman" charset="0"/>
              </a:rPr>
              <a:t>    return false;</a:t>
            </a:r>
          </a:p>
          <a:p>
            <a:r>
              <a:rPr lang="en-US" sz="1500" dirty="0">
                <a:solidFill>
                  <a:schemeClr val="accent1">
                    <a:lumMod val="50000"/>
                  </a:schemeClr>
                </a:solidFill>
                <a:latin typeface="Calibri" charset="0"/>
                <a:ea typeface="DengXian" charset="-122"/>
                <a:cs typeface="Times New Roman" charset="0"/>
              </a:rPr>
              <a:t>};</a:t>
            </a:r>
            <a:endParaRPr lang="en-US" sz="1500" dirty="0">
              <a:solidFill>
                <a:schemeClr val="accent1">
                  <a:lumMod val="50000"/>
                </a:schemeClr>
              </a:solidFill>
              <a:effectLst/>
              <a:latin typeface="Calibri" charset="0"/>
              <a:ea typeface="DengXian" charset="-122"/>
              <a:cs typeface="Times New Roman" charset="0"/>
            </a:endParaRPr>
          </a:p>
        </p:txBody>
      </p:sp>
      <p:sp>
        <p:nvSpPr>
          <p:cNvPr id="7" name="TextBox 6"/>
          <p:cNvSpPr txBox="1"/>
          <p:nvPr/>
        </p:nvSpPr>
        <p:spPr>
          <a:xfrm>
            <a:off x="7137070" y="1484416"/>
            <a:ext cx="4583875" cy="646331"/>
          </a:xfrm>
          <a:prstGeom prst="rect">
            <a:avLst/>
          </a:prstGeom>
          <a:noFill/>
        </p:spPr>
        <p:txBody>
          <a:bodyPr wrap="square" rtlCol="0">
            <a:spAutoFit/>
          </a:bodyPr>
          <a:lstStyle/>
          <a:p>
            <a:r>
              <a:rPr lang="en-US" dirty="0" smtClean="0">
                <a:solidFill>
                  <a:srgbClr val="FF0000"/>
                </a:solidFill>
              </a:rPr>
              <a:t>There is a template can be derived</a:t>
            </a:r>
          </a:p>
          <a:p>
            <a:endParaRPr lang="en-US" dirty="0"/>
          </a:p>
        </p:txBody>
      </p:sp>
    </p:spTree>
    <p:extLst>
      <p:ext uri="{BB962C8B-B14F-4D97-AF65-F5344CB8AC3E}">
        <p14:creationId xmlns:p14="http://schemas.microsoft.com/office/powerpoint/2010/main" val="189474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54379"/>
            <a:ext cx="8859982" cy="491280"/>
          </a:xfrm>
        </p:spPr>
        <p:txBody>
          <a:bodyPr>
            <a:normAutofit/>
          </a:bodyPr>
          <a:lstStyle/>
          <a:p>
            <a:r>
              <a:rPr lang="en-US" sz="2800" b="1" dirty="0" smtClean="0"/>
              <a:t>Restore IP address</a:t>
            </a:r>
            <a:endParaRPr lang="en-US" sz="2800" b="1" dirty="0"/>
          </a:p>
        </p:txBody>
      </p:sp>
      <p:sp>
        <p:nvSpPr>
          <p:cNvPr id="4" name="Rectangle 3"/>
          <p:cNvSpPr/>
          <p:nvPr/>
        </p:nvSpPr>
        <p:spPr>
          <a:xfrm>
            <a:off x="261257" y="645659"/>
            <a:ext cx="11079678" cy="2585323"/>
          </a:xfrm>
          <a:prstGeom prst="rect">
            <a:avLst/>
          </a:prstGeom>
        </p:spPr>
        <p:txBody>
          <a:bodyPr wrap="square">
            <a:spAutoFit/>
          </a:bodyPr>
          <a:lstStyle/>
          <a:p>
            <a:r>
              <a:rPr lang="en-US" dirty="0"/>
              <a:t>Given a string containing only digits, </a:t>
            </a:r>
            <a:endParaRPr lang="en-US" dirty="0" smtClean="0"/>
          </a:p>
          <a:p>
            <a:r>
              <a:rPr lang="en-US" dirty="0" smtClean="0"/>
              <a:t>restore </a:t>
            </a:r>
            <a:r>
              <a:rPr lang="en-US" dirty="0"/>
              <a:t>it by returning all possible valid IP address combinations</a:t>
            </a:r>
            <a:r>
              <a:rPr lang="en-US" dirty="0" smtClean="0"/>
              <a:t>.</a:t>
            </a:r>
          </a:p>
          <a:p>
            <a:r>
              <a:rPr lang="en-US" dirty="0" smtClean="0"/>
              <a:t>Example:</a:t>
            </a:r>
          </a:p>
          <a:p>
            <a:r>
              <a:rPr lang="en-US" dirty="0" smtClean="0"/>
              <a:t>Input</a:t>
            </a:r>
            <a:r>
              <a:rPr lang="en-US" dirty="0"/>
              <a:t>: "</a:t>
            </a:r>
            <a:r>
              <a:rPr lang="en-US" dirty="0" smtClean="0"/>
              <a:t>25525511135”</a:t>
            </a:r>
          </a:p>
          <a:p>
            <a:r>
              <a:rPr lang="en-US" dirty="0" smtClean="0"/>
              <a:t>Output</a:t>
            </a:r>
            <a:r>
              <a:rPr lang="en-US" dirty="0"/>
              <a:t>: ["255.255.11.135", "255.255.111.35</a:t>
            </a:r>
            <a:r>
              <a:rPr lang="en-US" dirty="0" smtClean="0"/>
              <a:t>"]</a:t>
            </a:r>
          </a:p>
          <a:p>
            <a:endParaRPr lang="en-US" dirty="0"/>
          </a:p>
          <a:p>
            <a:endParaRPr lang="en-US" dirty="0" smtClean="0"/>
          </a:p>
          <a:p>
            <a:endParaRPr lang="cs-CZ" dirty="0"/>
          </a:p>
          <a:p>
            <a:endParaRPr lang="en-US" dirty="0"/>
          </a:p>
        </p:txBody>
      </p:sp>
      <p:pic>
        <p:nvPicPr>
          <p:cNvPr id="5" name="Picture 4"/>
          <p:cNvPicPr>
            <a:picLocks noChangeAspect="1"/>
          </p:cNvPicPr>
          <p:nvPr/>
        </p:nvPicPr>
        <p:blipFill>
          <a:blip r:embed="rId2"/>
          <a:stretch>
            <a:fillRect/>
          </a:stretch>
        </p:blipFill>
        <p:spPr>
          <a:xfrm>
            <a:off x="124525" y="2842186"/>
            <a:ext cx="5092700" cy="2298700"/>
          </a:xfrm>
          <a:prstGeom prst="rect">
            <a:avLst/>
          </a:prstGeom>
        </p:spPr>
      </p:pic>
      <p:sp>
        <p:nvSpPr>
          <p:cNvPr id="7" name="Rectangle 6"/>
          <p:cNvSpPr/>
          <p:nvPr/>
        </p:nvSpPr>
        <p:spPr>
          <a:xfrm>
            <a:off x="6437415" y="154379"/>
            <a:ext cx="5367648" cy="649408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restoreIpAddresses</a:t>
            </a:r>
            <a:r>
              <a:rPr lang="en-US" sz="1600" dirty="0">
                <a:latin typeface="Calibri" charset="0"/>
                <a:ea typeface="DengXian" charset="-122"/>
                <a:cs typeface="Times New Roman" charset="0"/>
              </a:rPr>
              <a:t> = function(s) {</a:t>
            </a: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res = [], count=0;</a:t>
            </a: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dfs</a:t>
            </a:r>
            <a:r>
              <a:rPr lang="en-US" sz="1600" dirty="0">
                <a:latin typeface="Calibri" charset="0"/>
                <a:ea typeface="DengXian" charset="-122"/>
                <a:cs typeface="Times New Roman" charset="0"/>
              </a:rPr>
              <a:t>(s, 0, [], count, res);</a:t>
            </a:r>
          </a:p>
          <a:p>
            <a:r>
              <a:rPr lang="en-US" sz="1600" dirty="0">
                <a:latin typeface="Calibri" charset="0"/>
                <a:ea typeface="DengXian" charset="-122"/>
                <a:cs typeface="Times New Roman" charset="0"/>
              </a:rPr>
              <a:t>    return res;</a:t>
            </a:r>
          </a:p>
          <a:p>
            <a:r>
              <a:rPr lang="en-US" sz="1600" dirty="0">
                <a:latin typeface="Calibri" charset="0"/>
                <a:ea typeface="DengXian" charset="-122"/>
                <a:cs typeface="Times New Roman" charset="0"/>
              </a:rPr>
              <a:t>};</a:t>
            </a:r>
          </a:p>
          <a:p>
            <a:r>
              <a:rPr lang="en-US" sz="1600" dirty="0">
                <a:latin typeface="Calibri" charset="0"/>
                <a:ea typeface="DengXian" charset="-122"/>
                <a:cs typeface="Times New Roman" charset="0"/>
              </a:rPr>
              <a:t> </a:t>
            </a:r>
          </a:p>
          <a:p>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dfs</a:t>
            </a:r>
            <a:r>
              <a:rPr lang="en-US" sz="1600" dirty="0">
                <a:latin typeface="Calibri" charset="0"/>
                <a:ea typeface="DengXian" charset="-122"/>
                <a:cs typeface="Times New Roman" charset="0"/>
              </a:rPr>
              <a:t> = function(s, start, </a:t>
            </a:r>
            <a:r>
              <a:rPr lang="en-US" sz="1600" dirty="0" err="1">
                <a:latin typeface="Calibri" charset="0"/>
                <a:ea typeface="DengXian" charset="-122"/>
                <a:cs typeface="Times New Roman" charset="0"/>
              </a:rPr>
              <a:t>arr</a:t>
            </a:r>
            <a:r>
              <a:rPr lang="en-US" sz="1600" dirty="0">
                <a:latin typeface="Calibri" charset="0"/>
                <a:ea typeface="DengXian" charset="-122"/>
                <a:cs typeface="Times New Roman" charset="0"/>
              </a:rPr>
              <a:t>, count, res) {</a:t>
            </a:r>
          </a:p>
          <a:p>
            <a:r>
              <a:rPr lang="en-US" sz="1600" dirty="0">
                <a:latin typeface="Calibri" charset="0"/>
                <a:ea typeface="DengXian" charset="-122"/>
                <a:cs typeface="Times New Roman" charset="0"/>
              </a:rPr>
              <a:t>    if(count === 4) {</a:t>
            </a:r>
          </a:p>
          <a:p>
            <a:r>
              <a:rPr lang="en-US" sz="1600" dirty="0">
                <a:latin typeface="Calibri" charset="0"/>
                <a:ea typeface="DengXian" charset="-122"/>
                <a:cs typeface="Times New Roman" charset="0"/>
              </a:rPr>
              <a:t>        if(start === </a:t>
            </a:r>
            <a:r>
              <a:rPr lang="en-US" sz="1600" dirty="0" err="1">
                <a:latin typeface="Calibri" charset="0"/>
                <a:ea typeface="DengXian" charset="-122"/>
                <a:cs typeface="Times New Roman" charset="0"/>
              </a:rPr>
              <a:t>s.length</a:t>
            </a:r>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  //used all chars in string</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res.push</a:t>
            </a:r>
            <a:r>
              <a:rPr lang="en-US" sz="1600" dirty="0">
                <a:latin typeface="Calibri" charset="0"/>
                <a:ea typeface="DengXian" charset="-122"/>
                <a:cs typeface="Times New Roman" charset="0"/>
              </a:rPr>
              <a:t>(</a:t>
            </a:r>
            <a:r>
              <a:rPr lang="en-US" sz="1600" dirty="0" err="1">
                <a:latin typeface="Calibri" charset="0"/>
                <a:ea typeface="DengXian" charset="-122"/>
                <a:cs typeface="Times New Roman" charset="0"/>
              </a:rPr>
              <a:t>arr.join</a:t>
            </a:r>
            <a:r>
              <a:rPr lang="en-US" sz="1600" dirty="0">
                <a:latin typeface="Calibri" charset="0"/>
                <a:ea typeface="DengXian" charset="-122"/>
                <a:cs typeface="Times New Roman" charset="0"/>
              </a:rPr>
              <a:t>('.'));</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return;</a:t>
            </a:r>
          </a:p>
          <a:p>
            <a:r>
              <a:rPr lang="en-US" sz="1600" dirty="0">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=1;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&lt;=3;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r>
              <a:rPr lang="en-US" sz="1600" dirty="0">
                <a:latin typeface="Calibri" charset="0"/>
                <a:ea typeface="DengXian" charset="-122"/>
                <a:cs typeface="Times New Roman" charset="0"/>
              </a:rPr>
              <a:t>        // check if length is exceeded</a:t>
            </a:r>
          </a:p>
          <a:p>
            <a:r>
              <a:rPr lang="en-US" sz="1600" dirty="0">
                <a:latin typeface="Calibri" charset="0"/>
                <a:ea typeface="DengXian" charset="-122"/>
                <a:cs typeface="Times New Roman" charset="0"/>
              </a:rPr>
              <a:t>        if(</a:t>
            </a:r>
            <a:r>
              <a:rPr lang="en-US" sz="1600" dirty="0" err="1">
                <a:latin typeface="Calibri" charset="0"/>
                <a:ea typeface="DengXian" charset="-122"/>
                <a:cs typeface="Times New Roman" charset="0"/>
              </a:rPr>
              <a:t>start+i</a:t>
            </a:r>
            <a:r>
              <a:rPr lang="en-US" sz="1600" dirty="0">
                <a:latin typeface="Calibri" charset="0"/>
                <a:ea typeface="DengXian" charset="-122"/>
                <a:cs typeface="Times New Roman" charset="0"/>
              </a:rPr>
              <a:t> &gt; </a:t>
            </a:r>
            <a:r>
              <a:rPr lang="en-US" sz="1600" dirty="0" err="1">
                <a:latin typeface="Calibri" charset="0"/>
                <a:ea typeface="DengXian" charset="-122"/>
                <a:cs typeface="Times New Roman" charset="0"/>
              </a:rPr>
              <a:t>s.length</a:t>
            </a:r>
            <a:r>
              <a:rPr lang="en-US" sz="1600" dirty="0">
                <a:latin typeface="Calibri" charset="0"/>
                <a:ea typeface="DengXian" charset="-122"/>
                <a:cs typeface="Times New Roman" charset="0"/>
              </a:rPr>
              <a:t>)  continue;</a:t>
            </a:r>
          </a:p>
          <a:p>
            <a:r>
              <a:rPr lang="en-US" sz="1600" dirty="0">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sub = </a:t>
            </a:r>
            <a:r>
              <a:rPr lang="en-US" sz="1600" dirty="0" err="1">
                <a:solidFill>
                  <a:schemeClr val="accent1">
                    <a:lumMod val="75000"/>
                  </a:schemeClr>
                </a:solidFill>
                <a:latin typeface="Calibri" charset="0"/>
                <a:ea typeface="DengXian" charset="-122"/>
                <a:cs typeface="Times New Roman" charset="0"/>
              </a:rPr>
              <a:t>s.substr</a:t>
            </a:r>
            <a:r>
              <a:rPr lang="en-US" sz="1600" dirty="0">
                <a:solidFill>
                  <a:schemeClr val="accent1">
                    <a:lumMod val="75000"/>
                  </a:schemeClr>
                </a:solidFill>
                <a:latin typeface="Calibri" charset="0"/>
                <a:ea typeface="DengXian" charset="-122"/>
                <a:cs typeface="Times New Roman" charset="0"/>
              </a:rPr>
              <a:t>(start,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a:t>
            </a:r>
          </a:p>
          <a:p>
            <a:r>
              <a:rPr lang="en-US" sz="1600" dirty="0">
                <a:latin typeface="Calibri" charset="0"/>
                <a:ea typeface="DengXian" charset="-122"/>
                <a:cs typeface="Times New Roman" charset="0"/>
              </a:rPr>
              <a:t>        // check if it is in invalid format such as 0010, 00, </a:t>
            </a:r>
          </a:p>
          <a:p>
            <a:r>
              <a:rPr lang="en-US" sz="1600" dirty="0">
                <a:latin typeface="Calibri" charset="0"/>
                <a:ea typeface="DengXian" charset="-122"/>
                <a:cs typeface="Times New Roman" charset="0"/>
              </a:rPr>
              <a:t>        if(</a:t>
            </a:r>
            <a:r>
              <a:rPr lang="en-US" sz="1600" dirty="0" err="1">
                <a:latin typeface="Calibri" charset="0"/>
                <a:ea typeface="DengXian" charset="-122"/>
                <a:cs typeface="Times New Roman" charset="0"/>
              </a:rPr>
              <a:t>sub.length</a:t>
            </a:r>
            <a:r>
              <a:rPr lang="en-US" sz="1600" dirty="0">
                <a:latin typeface="Calibri" charset="0"/>
                <a:ea typeface="DengXian" charset="-122"/>
                <a:cs typeface="Times New Roman" charset="0"/>
              </a:rPr>
              <a:t> &gt; 1 &amp;&amp; sub[0] === '0')  continue;</a:t>
            </a:r>
          </a:p>
          <a:p>
            <a:r>
              <a:rPr lang="en-US" sz="1600" dirty="0">
                <a:latin typeface="Calibri" charset="0"/>
                <a:ea typeface="DengXian" charset="-122"/>
                <a:cs typeface="Times New Roman" charset="0"/>
              </a:rPr>
              <a:t>        // check if number exceeded 255</a:t>
            </a:r>
          </a:p>
          <a:p>
            <a:r>
              <a:rPr lang="en-US" sz="1600" dirty="0">
                <a:latin typeface="Calibri" charset="0"/>
                <a:ea typeface="DengXian" charset="-122"/>
                <a:cs typeface="Times New Roman" charset="0"/>
              </a:rPr>
              <a:t>        if(+sub &gt; 255) continue;</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arr.push</a:t>
            </a:r>
            <a:r>
              <a:rPr lang="en-US" sz="1600" dirty="0">
                <a:solidFill>
                  <a:schemeClr val="accent1">
                    <a:lumMod val="75000"/>
                  </a:schemeClr>
                </a:solidFill>
                <a:latin typeface="Calibri" charset="0"/>
                <a:ea typeface="DengXian" charset="-122"/>
                <a:cs typeface="Times New Roman" charset="0"/>
              </a:rPr>
              <a:t>(sub);</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(s, </a:t>
            </a:r>
            <a:r>
              <a:rPr lang="en-US" sz="1600" dirty="0" err="1">
                <a:solidFill>
                  <a:schemeClr val="accent1">
                    <a:lumMod val="75000"/>
                  </a:schemeClr>
                </a:solidFill>
                <a:latin typeface="Calibri" charset="0"/>
                <a:ea typeface="DengXian" charset="-122"/>
                <a:cs typeface="Times New Roman" charset="0"/>
              </a:rPr>
              <a:t>start+i</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arr</a:t>
            </a:r>
            <a:r>
              <a:rPr lang="en-US" sz="1600" dirty="0">
                <a:solidFill>
                  <a:schemeClr val="accent1">
                    <a:lumMod val="75000"/>
                  </a:schemeClr>
                </a:solidFill>
                <a:latin typeface="Calibri" charset="0"/>
                <a:ea typeface="DengXian" charset="-122"/>
                <a:cs typeface="Times New Roman" charset="0"/>
              </a:rPr>
              <a:t>, count+1, res);</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arr.pop</a:t>
            </a:r>
            <a:r>
              <a:rPr lang="en-US" sz="1600" dirty="0">
                <a:solidFill>
                  <a:schemeClr val="accent1">
                    <a:lumMod val="75000"/>
                  </a:schemeClr>
                </a:solidFill>
                <a:latin typeface="Calibri" charset="0"/>
                <a:ea typeface="DengXian" charset="-122"/>
                <a:cs typeface="Times New Roman" charset="0"/>
              </a:rPr>
              <a:t>();</a:t>
            </a:r>
          </a:p>
          <a:p>
            <a:r>
              <a:rPr lang="en-US" sz="1600" dirty="0">
                <a:latin typeface="Calibri" charset="0"/>
                <a:ea typeface="DengXian" charset="-122"/>
                <a:cs typeface="Times New Roman" charset="0"/>
              </a:rPr>
              <a:t>    } </a:t>
            </a:r>
          </a:p>
          <a:p>
            <a:r>
              <a:rPr lang="en-US" sz="1600" dirty="0">
                <a:latin typeface="Calibri" charset="0"/>
                <a:ea typeface="DengXian" charset="-122"/>
                <a:cs typeface="Times New Roman" charset="0"/>
              </a:rPr>
              <a:t>}</a:t>
            </a:r>
            <a:endParaRPr lang="en-US" sz="1600" dirty="0">
              <a:effectLst/>
              <a:latin typeface="Calibri" charset="0"/>
              <a:ea typeface="DengXian" charset="-122"/>
              <a:cs typeface="Times New Roman" charset="0"/>
            </a:endParaRPr>
          </a:p>
        </p:txBody>
      </p:sp>
    </p:spTree>
    <p:extLst>
      <p:ext uri="{BB962C8B-B14F-4D97-AF65-F5344CB8AC3E}">
        <p14:creationId xmlns:p14="http://schemas.microsoft.com/office/powerpoint/2010/main" val="744187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06" y="166254"/>
            <a:ext cx="8432470" cy="372527"/>
          </a:xfrm>
        </p:spPr>
        <p:txBody>
          <a:bodyPr>
            <a:noAutofit/>
          </a:bodyPr>
          <a:lstStyle/>
          <a:p>
            <a:r>
              <a:rPr lang="en-US" sz="2400" dirty="0" smtClean="0"/>
              <a:t>N queens</a:t>
            </a:r>
            <a:endParaRPr lang="en-US" sz="2400" dirty="0"/>
          </a:p>
        </p:txBody>
      </p:sp>
      <p:sp>
        <p:nvSpPr>
          <p:cNvPr id="5" name="Rectangle 4"/>
          <p:cNvSpPr/>
          <p:nvPr/>
        </p:nvSpPr>
        <p:spPr>
          <a:xfrm>
            <a:off x="190006" y="538781"/>
            <a:ext cx="11887199" cy="4801314"/>
          </a:xfrm>
          <a:prstGeom prst="rect">
            <a:avLst/>
          </a:prstGeom>
        </p:spPr>
        <p:txBody>
          <a:bodyPr wrap="square">
            <a:spAutoFit/>
          </a:bodyPr>
          <a:lstStyle/>
          <a:p>
            <a:r>
              <a:rPr lang="en-US" dirty="0"/>
              <a:t>Given an integer n, </a:t>
            </a:r>
            <a:r>
              <a:rPr lang="en-US" dirty="0" smtClean="0"/>
              <a:t>return </a:t>
            </a:r>
            <a:r>
              <a:rPr lang="en-US" dirty="0"/>
              <a:t>all distinct solutions to the n-queens puzzle</a:t>
            </a:r>
            <a:r>
              <a:rPr lang="en-US" dirty="0" smtClean="0"/>
              <a:t>.</a:t>
            </a:r>
            <a:endParaRPr lang="en-US" dirty="0"/>
          </a:p>
          <a:p>
            <a:r>
              <a:rPr lang="en-US" dirty="0"/>
              <a:t>Each solution contains a distinct board configuration of the n-queens' </a:t>
            </a:r>
            <a:r>
              <a:rPr lang="en-US" dirty="0" smtClean="0"/>
              <a:t>placement</a:t>
            </a:r>
            <a:r>
              <a:rPr lang="en-US" dirty="0"/>
              <a:t>, where 'Q' and '.' </a:t>
            </a:r>
          </a:p>
          <a:p>
            <a:r>
              <a:rPr lang="en-US" dirty="0"/>
              <a:t>both indicate a queen and an empty space respectively</a:t>
            </a:r>
            <a:r>
              <a:rPr lang="en-US" dirty="0" smtClean="0"/>
              <a:t>.</a:t>
            </a:r>
            <a:endParaRPr lang="en-US" dirty="0"/>
          </a:p>
          <a:p>
            <a:r>
              <a:rPr lang="en-US" dirty="0"/>
              <a:t>Example</a:t>
            </a:r>
            <a:r>
              <a:rPr lang="en-US" dirty="0" smtClean="0"/>
              <a:t>:                                                                                                    first </a:t>
            </a:r>
            <a:r>
              <a:rPr lang="en-US" dirty="0" err="1" smtClean="0"/>
              <a:t>init</a:t>
            </a:r>
            <a:r>
              <a:rPr lang="en-US" dirty="0" smtClean="0"/>
              <a:t> a board filled with ‘.’</a:t>
            </a:r>
            <a:endParaRPr lang="en-US" dirty="0"/>
          </a:p>
          <a:p>
            <a:r>
              <a:rPr lang="en-US" dirty="0"/>
              <a:t>Input: </a:t>
            </a:r>
            <a:r>
              <a:rPr lang="en-US" dirty="0" smtClean="0"/>
              <a:t>4                                                                                                      put a Q on </a:t>
            </a:r>
            <a:r>
              <a:rPr lang="en-US" dirty="0" err="1" smtClean="0"/>
              <a:t>ith</a:t>
            </a:r>
            <a:r>
              <a:rPr lang="en-US" dirty="0" smtClean="0"/>
              <a:t> col on row0,  </a:t>
            </a:r>
          </a:p>
          <a:p>
            <a:r>
              <a:rPr lang="en-US" dirty="0"/>
              <a:t> </a:t>
            </a:r>
            <a:r>
              <a:rPr lang="en-US" dirty="0" smtClean="0"/>
              <a:t>                                                                                                                   then </a:t>
            </a:r>
            <a:r>
              <a:rPr lang="en-US" dirty="0" err="1" smtClean="0"/>
              <a:t>dfs</a:t>
            </a:r>
            <a:r>
              <a:rPr lang="en-US" dirty="0" smtClean="0"/>
              <a:t> from there to check if there is another Q on same Output</a:t>
            </a:r>
            <a:r>
              <a:rPr lang="en-US" dirty="0"/>
              <a:t>: </a:t>
            </a:r>
            <a:r>
              <a:rPr lang="en-US" dirty="0" smtClean="0"/>
              <a:t>[						            row/col, </a:t>
            </a:r>
            <a:r>
              <a:rPr lang="en-US" dirty="0" err="1" smtClean="0"/>
              <a:t>diagal</a:t>
            </a:r>
            <a:r>
              <a:rPr lang="en-US" dirty="0"/>
              <a:t> </a:t>
            </a:r>
            <a:r>
              <a:rPr lang="en-US" dirty="0" smtClean="0"/>
              <a:t>or anti-</a:t>
            </a:r>
            <a:r>
              <a:rPr lang="en-US" dirty="0" err="1" smtClean="0"/>
              <a:t>diagol</a:t>
            </a:r>
            <a:endParaRPr lang="en-US" dirty="0"/>
          </a:p>
          <a:p>
            <a:r>
              <a:rPr lang="en-US" dirty="0"/>
              <a:t> [".Q..",  // Solution 1</a:t>
            </a:r>
          </a:p>
          <a:p>
            <a:r>
              <a:rPr lang="en-US" dirty="0"/>
              <a:t>  "...Q",</a:t>
            </a:r>
          </a:p>
          <a:p>
            <a:r>
              <a:rPr lang="en-US" dirty="0"/>
              <a:t>  "Q...",</a:t>
            </a:r>
          </a:p>
          <a:p>
            <a:r>
              <a:rPr lang="en-US" dirty="0"/>
              <a:t>  "..Q."],</a:t>
            </a:r>
          </a:p>
          <a:p>
            <a:r>
              <a:rPr lang="en-US" dirty="0"/>
              <a:t> </a:t>
            </a:r>
          </a:p>
          <a:p>
            <a:r>
              <a:rPr lang="en-US" dirty="0"/>
              <a:t> ["..Q.",  // Solution 2</a:t>
            </a:r>
          </a:p>
          <a:p>
            <a:r>
              <a:rPr lang="en-US" dirty="0"/>
              <a:t>  "Q...",</a:t>
            </a:r>
          </a:p>
          <a:p>
            <a:r>
              <a:rPr lang="en-US" dirty="0"/>
              <a:t>  "...Q",</a:t>
            </a:r>
          </a:p>
          <a:p>
            <a:r>
              <a:rPr lang="en-US" dirty="0"/>
              <a:t>  ".Q.."]</a:t>
            </a:r>
          </a:p>
          <a:p>
            <a:r>
              <a:rPr lang="en-US" dirty="0"/>
              <a:t>]</a:t>
            </a:r>
          </a:p>
        </p:txBody>
      </p:sp>
      <p:sp>
        <p:nvSpPr>
          <p:cNvPr id="6" name="Rectangle 5"/>
          <p:cNvSpPr/>
          <p:nvPr/>
        </p:nvSpPr>
        <p:spPr>
          <a:xfrm>
            <a:off x="2396030" y="1754514"/>
            <a:ext cx="3218213"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err="1">
                <a:latin typeface="Calibri" charset="0"/>
                <a:ea typeface="DengXian" charset="-122"/>
                <a:cs typeface="Times New Roman" charset="0"/>
              </a:rPr>
              <a:t>var</a:t>
            </a:r>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solveNQueens</a:t>
            </a:r>
            <a:r>
              <a:rPr lang="en-US" sz="1400" dirty="0">
                <a:latin typeface="Calibri" charset="0"/>
                <a:ea typeface="DengXian" charset="-122"/>
                <a:cs typeface="Times New Roman" charset="0"/>
              </a:rPr>
              <a:t> = function(n) {</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var</a:t>
            </a:r>
            <a:r>
              <a:rPr lang="en-US" sz="1400" dirty="0">
                <a:latin typeface="Calibri" charset="0"/>
                <a:ea typeface="DengXian" charset="-122"/>
                <a:cs typeface="Times New Roman" charset="0"/>
              </a:rPr>
              <a:t> board = [], res= [];</a:t>
            </a:r>
          </a:p>
          <a:p>
            <a:r>
              <a:rPr lang="en-US" sz="1400" dirty="0">
                <a:latin typeface="Calibri" charset="0"/>
                <a:ea typeface="DengXian" charset="-122"/>
                <a:cs typeface="Times New Roman" charset="0"/>
              </a:rPr>
              <a:t>    for(</a:t>
            </a:r>
            <a:r>
              <a:rPr lang="en-US" sz="1400" dirty="0" err="1">
                <a:latin typeface="Calibri" charset="0"/>
                <a:ea typeface="DengXian" charset="-122"/>
                <a:cs typeface="Times New Roman" charset="0"/>
              </a:rPr>
              <a:t>var</a:t>
            </a:r>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=0;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&lt;n;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board[</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 new Array(n).fill('.');</a:t>
            </a:r>
          </a:p>
          <a:p>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dfs</a:t>
            </a:r>
            <a:r>
              <a:rPr lang="en-US" sz="1400" dirty="0">
                <a:latin typeface="Calibri" charset="0"/>
                <a:ea typeface="DengXian" charset="-122"/>
                <a:cs typeface="Times New Roman" charset="0"/>
              </a:rPr>
              <a:t>(board, n, 0, res);</a:t>
            </a:r>
          </a:p>
          <a:p>
            <a:r>
              <a:rPr lang="en-US" sz="1400" dirty="0">
                <a:latin typeface="Calibri" charset="0"/>
                <a:ea typeface="DengXian" charset="-122"/>
                <a:cs typeface="Times New Roman" charset="0"/>
              </a:rPr>
              <a:t>    return res;</a:t>
            </a:r>
          </a:p>
          <a:p>
            <a:r>
              <a:rPr lang="en-US" sz="1400" dirty="0" smtClean="0">
                <a:latin typeface="Calibri" charset="0"/>
                <a:ea typeface="DengXian" charset="-122"/>
                <a:cs typeface="Times New Roman" charset="0"/>
              </a:rPr>
              <a:t>};</a:t>
            </a:r>
            <a:endParaRPr lang="en-US" sz="1400" dirty="0">
              <a:latin typeface="Calibri" charset="0"/>
              <a:ea typeface="DengXian" charset="-122"/>
              <a:cs typeface="Times New Roman" charset="0"/>
            </a:endParaRPr>
          </a:p>
        </p:txBody>
      </p:sp>
      <p:sp>
        <p:nvSpPr>
          <p:cNvPr id="7" name="Rectangle 6"/>
          <p:cNvSpPr/>
          <p:nvPr/>
        </p:nvSpPr>
        <p:spPr>
          <a:xfrm>
            <a:off x="7080544" y="2539345"/>
            <a:ext cx="4791157" cy="43088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dfs</a:t>
            </a:r>
            <a:r>
              <a:rPr lang="en-US" sz="1600" dirty="0">
                <a:latin typeface="Calibri" charset="0"/>
                <a:ea typeface="DengXian" charset="-122"/>
                <a:cs typeface="Times New Roman" charset="0"/>
              </a:rPr>
              <a:t> = function(board, n, row, res) {</a:t>
            </a:r>
          </a:p>
          <a:p>
            <a:r>
              <a:rPr lang="en-US" sz="1600" dirty="0">
                <a:latin typeface="Calibri" charset="0"/>
                <a:ea typeface="DengXian" charset="-122"/>
                <a:cs typeface="Times New Roman" charset="0"/>
              </a:rPr>
              <a:t>    if(row === n) {</a:t>
            </a: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singleRes</a:t>
            </a:r>
            <a:r>
              <a:rPr lang="en-US" sz="1600" dirty="0">
                <a:latin typeface="Calibri" charset="0"/>
                <a:ea typeface="DengXian" charset="-122"/>
                <a:cs typeface="Times New Roman" charset="0"/>
              </a:rPr>
              <a:t>= []; // transform to string array</a:t>
            </a:r>
          </a:p>
          <a:p>
            <a:r>
              <a:rPr lang="en-US" sz="1600" dirty="0">
                <a:latin typeface="Calibri" charset="0"/>
                <a:ea typeface="DengXian" charset="-122"/>
                <a:cs typeface="Times New Roman" charset="0"/>
              </a:rPr>
              <a:t>        for(</a:t>
            </a:r>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x=0; x&lt;n; x++) {</a:t>
            </a: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singleRes.push</a:t>
            </a:r>
            <a:r>
              <a:rPr lang="en-US" sz="1600" dirty="0">
                <a:latin typeface="Calibri" charset="0"/>
                <a:ea typeface="DengXian" charset="-122"/>
                <a:cs typeface="Times New Roman" charset="0"/>
              </a:rPr>
              <a:t>(board[x].join(''));</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res.push</a:t>
            </a:r>
            <a:r>
              <a:rPr lang="en-US" sz="1600" dirty="0">
                <a:latin typeface="Calibri" charset="0"/>
                <a:ea typeface="DengXian" charset="-122"/>
                <a:cs typeface="Times New Roman" charset="0"/>
              </a:rPr>
              <a:t>(</a:t>
            </a:r>
            <a:r>
              <a:rPr lang="en-US" sz="1600" dirty="0" err="1">
                <a:latin typeface="Calibri" charset="0"/>
                <a:ea typeface="DengXian" charset="-122"/>
                <a:cs typeface="Times New Roman" charset="0"/>
              </a:rPr>
              <a:t>singleRes</a:t>
            </a:r>
            <a:r>
              <a:rPr lang="en-US" sz="1600" dirty="0">
                <a:latin typeface="Calibri" charset="0"/>
                <a:ea typeface="DengXian" charset="-122"/>
                <a:cs typeface="Times New Roman" charset="0"/>
              </a:rPr>
              <a:t>);</a:t>
            </a:r>
          </a:p>
          <a:p>
            <a:r>
              <a:rPr lang="en-US" sz="1600" dirty="0">
                <a:latin typeface="Calibri" charset="0"/>
                <a:ea typeface="DengXian" charset="-122"/>
                <a:cs typeface="Times New Roman" charset="0"/>
              </a:rPr>
              <a:t>        return;</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for(</a:t>
            </a:r>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j=0; j&lt;n; j++) {</a:t>
            </a:r>
          </a:p>
          <a:p>
            <a:r>
              <a:rPr lang="en-US" sz="1600" dirty="0">
                <a:latin typeface="Calibri" charset="0"/>
                <a:ea typeface="DengXian" charset="-122"/>
                <a:cs typeface="Times New Roman" charset="0"/>
              </a:rPr>
              <a:t>        if(</a:t>
            </a:r>
            <a:r>
              <a:rPr lang="en-US" sz="1600" dirty="0" err="1">
                <a:latin typeface="Calibri" charset="0"/>
                <a:ea typeface="DengXian" charset="-122"/>
                <a:cs typeface="Times New Roman" charset="0"/>
              </a:rPr>
              <a:t>isValid</a:t>
            </a:r>
            <a:r>
              <a:rPr lang="en-US" sz="1600" dirty="0">
                <a:latin typeface="Calibri" charset="0"/>
                <a:ea typeface="DengXian" charset="-122"/>
                <a:cs typeface="Times New Roman" charset="0"/>
              </a:rPr>
              <a:t>(row, j, board, n)) {</a:t>
            </a:r>
          </a:p>
          <a:p>
            <a:r>
              <a:rPr lang="en-US" sz="1600" dirty="0">
                <a:latin typeface="Calibri" charset="0"/>
                <a:ea typeface="DengXian" charset="-122"/>
                <a:cs typeface="Times New Roman" charset="0"/>
              </a:rPr>
              <a:t>            board[row][j] = 'Q';</a:t>
            </a: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dfs</a:t>
            </a:r>
            <a:r>
              <a:rPr lang="en-US" sz="1600" dirty="0">
                <a:latin typeface="Calibri" charset="0"/>
                <a:ea typeface="DengXian" charset="-122"/>
                <a:cs typeface="Times New Roman" charset="0"/>
              </a:rPr>
              <a:t>(board, n, row+1, res);</a:t>
            </a:r>
          </a:p>
          <a:p>
            <a:r>
              <a:rPr lang="en-US" sz="1600" dirty="0">
                <a:latin typeface="Calibri" charset="0"/>
                <a:ea typeface="DengXian" charset="-122"/>
                <a:cs typeface="Times New Roman" charset="0"/>
              </a:rPr>
              <a:t>            board[row][j] = '.';</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a:t>
            </a:r>
          </a:p>
          <a:p>
            <a:r>
              <a:rPr lang="en-US" sz="1600" dirty="0" smtClean="0">
                <a:latin typeface="Calibri" charset="0"/>
                <a:ea typeface="DengXian" charset="-122"/>
                <a:cs typeface="Times New Roman" charset="0"/>
              </a:rPr>
              <a:t>};</a:t>
            </a:r>
            <a:r>
              <a:rPr lang="en-US" dirty="0">
                <a:latin typeface="Calibri" charset="0"/>
                <a:ea typeface="DengXian" charset="-122"/>
                <a:cs typeface="Times New Roman" charset="0"/>
              </a:rPr>
              <a:t> </a:t>
            </a:r>
          </a:p>
        </p:txBody>
      </p:sp>
      <p:sp>
        <p:nvSpPr>
          <p:cNvPr id="10" name="Rectangle 9"/>
          <p:cNvSpPr/>
          <p:nvPr/>
        </p:nvSpPr>
        <p:spPr>
          <a:xfrm>
            <a:off x="2396030" y="3570396"/>
            <a:ext cx="4479010" cy="30931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300" dirty="0" err="1">
                <a:latin typeface="Calibri" charset="0"/>
                <a:ea typeface="DengXian" charset="-122"/>
                <a:cs typeface="Times New Roman" charset="0"/>
              </a:rPr>
              <a:t>var</a:t>
            </a:r>
            <a:r>
              <a:rPr lang="en-US" sz="1300" dirty="0">
                <a:latin typeface="Calibri" charset="0"/>
                <a:ea typeface="DengXian" charset="-122"/>
                <a:cs typeface="Times New Roman" charset="0"/>
              </a:rPr>
              <a:t> </a:t>
            </a:r>
            <a:r>
              <a:rPr lang="en-US" sz="1300" dirty="0" err="1">
                <a:latin typeface="Calibri" charset="0"/>
                <a:ea typeface="DengXian" charset="-122"/>
                <a:cs typeface="Times New Roman" charset="0"/>
              </a:rPr>
              <a:t>isValid</a:t>
            </a:r>
            <a:r>
              <a:rPr lang="en-US" sz="1300" dirty="0">
                <a:latin typeface="Calibri" charset="0"/>
                <a:ea typeface="DengXian" charset="-122"/>
                <a:cs typeface="Times New Roman" charset="0"/>
              </a:rPr>
              <a:t> = function(row, col, board, n) {</a:t>
            </a:r>
          </a:p>
          <a:p>
            <a:r>
              <a:rPr lang="en-US" sz="1300" dirty="0">
                <a:latin typeface="Calibri" charset="0"/>
                <a:ea typeface="DengXian" charset="-122"/>
                <a:cs typeface="Times New Roman" charset="0"/>
              </a:rPr>
              <a:t>    //check if the column had a queen before.</a:t>
            </a:r>
          </a:p>
          <a:p>
            <a:r>
              <a:rPr lang="en-US" sz="1300" dirty="0">
                <a:latin typeface="Calibri" charset="0"/>
                <a:ea typeface="DengXian" charset="-122"/>
                <a:cs typeface="Times New Roman" charset="0"/>
              </a:rPr>
              <a:t>    for(</a:t>
            </a:r>
            <a:r>
              <a:rPr lang="en-US" sz="1300" dirty="0" err="1">
                <a:latin typeface="Calibri" charset="0"/>
                <a:ea typeface="DengXian" charset="-122"/>
                <a:cs typeface="Times New Roman" charset="0"/>
              </a:rPr>
              <a:t>var</a:t>
            </a:r>
            <a:r>
              <a:rPr lang="en-US" sz="1300" dirty="0">
                <a:latin typeface="Calibri" charset="0"/>
                <a:ea typeface="DengXian" charset="-122"/>
                <a:cs typeface="Times New Roman" charset="0"/>
              </a:rPr>
              <a:t> </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=0; </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!=row; </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 {</a:t>
            </a:r>
          </a:p>
          <a:p>
            <a:r>
              <a:rPr lang="en-US" sz="1300" dirty="0">
                <a:latin typeface="Calibri" charset="0"/>
                <a:ea typeface="DengXian" charset="-122"/>
                <a:cs typeface="Times New Roman" charset="0"/>
              </a:rPr>
              <a:t>        if(board[</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][col] === 'Q')  return false;</a:t>
            </a:r>
          </a:p>
          <a:p>
            <a:r>
              <a:rPr lang="en-US" sz="1300" dirty="0">
                <a:latin typeface="Calibri" charset="0"/>
                <a:ea typeface="DengXian" charset="-122"/>
                <a:cs typeface="Times New Roman" charset="0"/>
              </a:rPr>
              <a:t>    }</a:t>
            </a:r>
          </a:p>
          <a:p>
            <a:r>
              <a:rPr lang="en-US" sz="1300" dirty="0">
                <a:latin typeface="Calibri" charset="0"/>
                <a:ea typeface="DengXian" charset="-122"/>
                <a:cs typeface="Times New Roman" charset="0"/>
              </a:rPr>
              <a:t>    //check if the </a:t>
            </a:r>
            <a:r>
              <a:rPr lang="en-US" sz="1300" dirty="0" err="1">
                <a:latin typeface="Calibri" charset="0"/>
                <a:ea typeface="DengXian" charset="-122"/>
                <a:cs typeface="Times New Roman" charset="0"/>
              </a:rPr>
              <a:t>diagol</a:t>
            </a:r>
            <a:r>
              <a:rPr lang="en-US" sz="1300" dirty="0">
                <a:latin typeface="Calibri" charset="0"/>
                <a:ea typeface="DengXian" charset="-122"/>
                <a:cs typeface="Times New Roman" charset="0"/>
              </a:rPr>
              <a:t> had a queen before.</a:t>
            </a:r>
          </a:p>
          <a:p>
            <a:r>
              <a:rPr lang="en-US" sz="1300" dirty="0">
                <a:latin typeface="Calibri" charset="0"/>
                <a:ea typeface="DengXian" charset="-122"/>
                <a:cs typeface="Times New Roman" charset="0"/>
              </a:rPr>
              <a:t>    for(</a:t>
            </a:r>
            <a:r>
              <a:rPr lang="en-US" sz="1300" dirty="0" err="1">
                <a:latin typeface="Calibri" charset="0"/>
                <a:ea typeface="DengXian" charset="-122"/>
                <a:cs typeface="Times New Roman" charset="0"/>
              </a:rPr>
              <a:t>var</a:t>
            </a:r>
            <a:r>
              <a:rPr lang="en-US" sz="1300" dirty="0">
                <a:latin typeface="Calibri" charset="0"/>
                <a:ea typeface="DengXian" charset="-122"/>
                <a:cs typeface="Times New Roman" charset="0"/>
              </a:rPr>
              <a:t> </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=row-1, j=col-1; </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&gt;=0 &amp;&amp; j&gt;=0; </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 j--) {</a:t>
            </a:r>
          </a:p>
          <a:p>
            <a:r>
              <a:rPr lang="en-US" sz="1300" dirty="0">
                <a:latin typeface="Calibri" charset="0"/>
                <a:ea typeface="DengXian" charset="-122"/>
                <a:cs typeface="Times New Roman" charset="0"/>
              </a:rPr>
              <a:t>        if(board[</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][j] === 'Q')  return false;</a:t>
            </a:r>
          </a:p>
          <a:p>
            <a:r>
              <a:rPr lang="en-US" sz="1300" dirty="0">
                <a:latin typeface="Calibri" charset="0"/>
                <a:ea typeface="DengXian" charset="-122"/>
                <a:cs typeface="Times New Roman" charset="0"/>
              </a:rPr>
              <a:t>    </a:t>
            </a:r>
            <a:r>
              <a:rPr lang="en-US" sz="1300" dirty="0" smtClean="0">
                <a:latin typeface="Calibri" charset="0"/>
                <a:ea typeface="DengXian" charset="-122"/>
                <a:cs typeface="Times New Roman" charset="0"/>
              </a:rPr>
              <a:t>}</a:t>
            </a:r>
            <a:endParaRPr lang="en-US" sz="1300" dirty="0">
              <a:latin typeface="Calibri" charset="0"/>
              <a:ea typeface="DengXian" charset="-122"/>
              <a:cs typeface="Times New Roman" charset="0"/>
            </a:endParaRPr>
          </a:p>
          <a:p>
            <a:r>
              <a:rPr lang="en-US" sz="1300" dirty="0">
                <a:latin typeface="Calibri" charset="0"/>
                <a:ea typeface="DengXian" charset="-122"/>
                <a:cs typeface="Times New Roman" charset="0"/>
              </a:rPr>
              <a:t>    //check if the anti-</a:t>
            </a:r>
            <a:r>
              <a:rPr lang="en-US" sz="1300" dirty="0" err="1">
                <a:latin typeface="Calibri" charset="0"/>
                <a:ea typeface="DengXian" charset="-122"/>
                <a:cs typeface="Times New Roman" charset="0"/>
              </a:rPr>
              <a:t>diagol</a:t>
            </a:r>
            <a:r>
              <a:rPr lang="en-US" sz="1300" dirty="0">
                <a:latin typeface="Calibri" charset="0"/>
                <a:ea typeface="DengXian" charset="-122"/>
                <a:cs typeface="Times New Roman" charset="0"/>
              </a:rPr>
              <a:t> had a queen before.</a:t>
            </a:r>
          </a:p>
          <a:p>
            <a:r>
              <a:rPr lang="en-US" sz="1300" dirty="0">
                <a:latin typeface="Calibri" charset="0"/>
                <a:ea typeface="DengXian" charset="-122"/>
                <a:cs typeface="Times New Roman" charset="0"/>
              </a:rPr>
              <a:t>    for(</a:t>
            </a:r>
            <a:r>
              <a:rPr lang="en-US" sz="1300" dirty="0" err="1">
                <a:latin typeface="Calibri" charset="0"/>
                <a:ea typeface="DengXian" charset="-122"/>
                <a:cs typeface="Times New Roman" charset="0"/>
              </a:rPr>
              <a:t>var</a:t>
            </a:r>
            <a:r>
              <a:rPr lang="en-US" sz="1300" dirty="0">
                <a:latin typeface="Calibri" charset="0"/>
                <a:ea typeface="DengXian" charset="-122"/>
                <a:cs typeface="Times New Roman" charset="0"/>
              </a:rPr>
              <a:t> </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=row-1, j=col+1; </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&gt;=0 &amp;&amp; j&lt;n; </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 j++) {</a:t>
            </a:r>
          </a:p>
          <a:p>
            <a:r>
              <a:rPr lang="en-US" sz="1300" dirty="0">
                <a:latin typeface="Calibri" charset="0"/>
                <a:ea typeface="DengXian" charset="-122"/>
                <a:cs typeface="Times New Roman" charset="0"/>
              </a:rPr>
              <a:t>        if(board[</a:t>
            </a:r>
            <a:r>
              <a:rPr lang="en-US" sz="1300" dirty="0" err="1">
                <a:latin typeface="Calibri" charset="0"/>
                <a:ea typeface="DengXian" charset="-122"/>
                <a:cs typeface="Times New Roman" charset="0"/>
              </a:rPr>
              <a:t>i</a:t>
            </a:r>
            <a:r>
              <a:rPr lang="en-US" sz="1300" dirty="0">
                <a:latin typeface="Calibri" charset="0"/>
                <a:ea typeface="DengXian" charset="-122"/>
                <a:cs typeface="Times New Roman" charset="0"/>
              </a:rPr>
              <a:t>][j] === 'Q')  return false;</a:t>
            </a:r>
          </a:p>
          <a:p>
            <a:r>
              <a:rPr lang="en-US" sz="1300" dirty="0">
                <a:latin typeface="Calibri" charset="0"/>
                <a:ea typeface="DengXian" charset="-122"/>
                <a:cs typeface="Times New Roman" charset="0"/>
              </a:rPr>
              <a:t>    }</a:t>
            </a:r>
          </a:p>
          <a:p>
            <a:r>
              <a:rPr lang="en-US" sz="1300" dirty="0">
                <a:latin typeface="Calibri" charset="0"/>
                <a:ea typeface="DengXian" charset="-122"/>
                <a:cs typeface="Times New Roman" charset="0"/>
              </a:rPr>
              <a:t>    return true;</a:t>
            </a:r>
          </a:p>
          <a:p>
            <a:r>
              <a:rPr lang="en-US" sz="1300" dirty="0">
                <a:latin typeface="Calibri" charset="0"/>
                <a:ea typeface="DengXian" charset="-122"/>
                <a:cs typeface="Times New Roman" charset="0"/>
              </a:rPr>
              <a:t>};</a:t>
            </a:r>
            <a:endParaRPr lang="en-US" sz="1300" dirty="0">
              <a:effectLst/>
              <a:latin typeface="Calibri" charset="0"/>
              <a:ea typeface="DengXian" charset="-122"/>
              <a:cs typeface="Times New Roman" charset="0"/>
            </a:endParaRPr>
          </a:p>
        </p:txBody>
      </p:sp>
    </p:spTree>
    <p:extLst>
      <p:ext uri="{BB962C8B-B14F-4D97-AF65-F5344CB8AC3E}">
        <p14:creationId xmlns:p14="http://schemas.microsoft.com/office/powerpoint/2010/main" val="70951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zh-CN" altLang="en-US" dirty="0" smtClean="0"/>
              <a:t> </a:t>
            </a:r>
            <a:r>
              <a:rPr lang="en-US" altLang="zh-CN" dirty="0" smtClean="0"/>
              <a:t>DFS</a:t>
            </a:r>
            <a:r>
              <a:rPr lang="zh-CN" altLang="en-US" dirty="0" smtClean="0"/>
              <a:t> </a:t>
            </a:r>
            <a:r>
              <a:rPr lang="mr-IN" altLang="zh-CN" dirty="0" smtClean="0"/>
              <a:t>–</a:t>
            </a:r>
            <a:r>
              <a:rPr lang="en-US" altLang="zh-CN" dirty="0" smtClean="0"/>
              <a:t> straight forward problems</a:t>
            </a:r>
            <a:endParaRPr lang="en-US" dirty="0" smtClean="0"/>
          </a:p>
          <a:p>
            <a:r>
              <a:rPr lang="en-US" dirty="0" smtClean="0"/>
              <a:t>Subset/combination problems</a:t>
            </a:r>
          </a:p>
          <a:p>
            <a:r>
              <a:rPr lang="en-US" dirty="0" smtClean="0"/>
              <a:t>Permutation problems</a:t>
            </a:r>
          </a:p>
          <a:p>
            <a:r>
              <a:rPr lang="en-US" dirty="0" smtClean="0"/>
              <a:t>N queens problems</a:t>
            </a:r>
          </a:p>
          <a:p>
            <a:r>
              <a:rPr lang="en-US" dirty="0" smtClean="0"/>
              <a:t>Graph problems</a:t>
            </a:r>
          </a:p>
          <a:p>
            <a:r>
              <a:rPr lang="en-US" dirty="0" smtClean="0"/>
              <a:t>Word break problems</a:t>
            </a:r>
          </a:p>
          <a:p>
            <a:endParaRPr lang="en-US" dirty="0"/>
          </a:p>
        </p:txBody>
      </p:sp>
    </p:spTree>
    <p:extLst>
      <p:ext uri="{BB962C8B-B14F-4D97-AF65-F5344CB8AC3E}">
        <p14:creationId xmlns:p14="http://schemas.microsoft.com/office/powerpoint/2010/main" val="1102774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a:t>
            </a:r>
            <a:endParaRPr lang="en-US" dirty="0"/>
          </a:p>
        </p:txBody>
      </p:sp>
      <p:sp>
        <p:nvSpPr>
          <p:cNvPr id="3" name="Content Placeholder 2"/>
          <p:cNvSpPr>
            <a:spLocks noGrp="1"/>
          </p:cNvSpPr>
          <p:nvPr>
            <p:ph idx="1"/>
          </p:nvPr>
        </p:nvSpPr>
        <p:spPr/>
        <p:txBody>
          <a:bodyPr/>
          <a:lstStyle/>
          <a:p>
            <a:r>
              <a:rPr lang="en-US" dirty="0" smtClean="0"/>
              <a:t>Traverse all four </a:t>
            </a:r>
            <a:r>
              <a:rPr lang="en-US" dirty="0" smtClean="0"/>
              <a:t>directions</a:t>
            </a:r>
          </a:p>
          <a:p>
            <a:r>
              <a:rPr lang="en-US" dirty="0" smtClean="0"/>
              <a:t>Detect </a:t>
            </a:r>
            <a:r>
              <a:rPr lang="en-US" dirty="0"/>
              <a:t>cycle in </a:t>
            </a:r>
            <a:r>
              <a:rPr lang="en-US" dirty="0" smtClean="0"/>
              <a:t>graph</a:t>
            </a:r>
            <a:endParaRPr lang="en-US" dirty="0" smtClean="0"/>
          </a:p>
          <a:p>
            <a:r>
              <a:rPr lang="en-US" dirty="0"/>
              <a:t>Shortest path from single </a:t>
            </a:r>
            <a:r>
              <a:rPr lang="en-US" dirty="0" smtClean="0"/>
              <a:t>source</a:t>
            </a:r>
            <a:endParaRPr lang="en-US" dirty="0" smtClean="0"/>
          </a:p>
        </p:txBody>
      </p:sp>
    </p:spTree>
    <p:extLst>
      <p:ext uri="{BB962C8B-B14F-4D97-AF65-F5344CB8AC3E}">
        <p14:creationId xmlns:p14="http://schemas.microsoft.com/office/powerpoint/2010/main" val="1148568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154380"/>
            <a:ext cx="8943109" cy="313150"/>
          </a:xfrm>
        </p:spPr>
        <p:txBody>
          <a:bodyPr>
            <a:normAutofit fontScale="90000"/>
          </a:bodyPr>
          <a:lstStyle/>
          <a:p>
            <a:r>
              <a:rPr lang="en-US" sz="2800" b="1" dirty="0"/>
              <a:t>Max Area of Island</a:t>
            </a:r>
          </a:p>
        </p:txBody>
      </p:sp>
      <p:sp>
        <p:nvSpPr>
          <p:cNvPr id="5" name="Rectangle 4"/>
          <p:cNvSpPr/>
          <p:nvPr/>
        </p:nvSpPr>
        <p:spPr>
          <a:xfrm>
            <a:off x="332509" y="550658"/>
            <a:ext cx="11649694" cy="4514056"/>
          </a:xfrm>
          <a:prstGeom prst="rect">
            <a:avLst/>
          </a:prstGeom>
        </p:spPr>
        <p:txBody>
          <a:bodyPr wrap="square">
            <a:spAutoFit/>
          </a:bodyPr>
          <a:lstStyle/>
          <a:p>
            <a:pPr>
              <a:spcAft>
                <a:spcPts val="750"/>
              </a:spcAft>
            </a:pPr>
            <a:r>
              <a:rPr lang="en-US" sz="1400" dirty="0">
                <a:solidFill>
                  <a:srgbClr val="333333"/>
                </a:solidFill>
                <a:ea typeface="DengXian" charset="-122"/>
                <a:cs typeface="Times New Roman" charset="0"/>
              </a:rPr>
              <a:t>Given a non-empty 2D array </a:t>
            </a:r>
            <a:r>
              <a:rPr lang="en-US" sz="1400" dirty="0">
                <a:solidFill>
                  <a:srgbClr val="C7254E"/>
                </a:solidFill>
                <a:ea typeface="DengXian" charset="-122"/>
                <a:cs typeface="Times New Roman" charset="0"/>
              </a:rPr>
              <a:t>grid</a:t>
            </a:r>
            <a:r>
              <a:rPr lang="en-US" sz="1400" dirty="0">
                <a:solidFill>
                  <a:srgbClr val="333333"/>
                </a:solidFill>
                <a:ea typeface="DengXian" charset="-122"/>
                <a:cs typeface="Times New Roman" charset="0"/>
              </a:rPr>
              <a:t> of 0's and 1's, an </a:t>
            </a:r>
            <a:r>
              <a:rPr lang="en-US" sz="1400" b="1" dirty="0">
                <a:solidFill>
                  <a:srgbClr val="333333"/>
                </a:solidFill>
                <a:ea typeface="DengXian" charset="-122"/>
                <a:cs typeface="Times New Roman" charset="0"/>
              </a:rPr>
              <a:t>island</a:t>
            </a:r>
            <a:r>
              <a:rPr lang="en-US" sz="1400" dirty="0">
                <a:solidFill>
                  <a:srgbClr val="333333"/>
                </a:solidFill>
                <a:ea typeface="DengXian" charset="-122"/>
                <a:cs typeface="Times New Roman" charset="0"/>
              </a:rPr>
              <a:t> is a group of </a:t>
            </a:r>
            <a:r>
              <a:rPr lang="en-US" sz="1400" dirty="0">
                <a:solidFill>
                  <a:srgbClr val="C7254E"/>
                </a:solidFill>
                <a:ea typeface="DengXian" charset="-122"/>
                <a:cs typeface="Times New Roman" charset="0"/>
              </a:rPr>
              <a:t>1</a:t>
            </a:r>
            <a:r>
              <a:rPr lang="en-US" sz="1400" dirty="0">
                <a:solidFill>
                  <a:srgbClr val="333333"/>
                </a:solidFill>
                <a:ea typeface="DengXian" charset="-122"/>
                <a:cs typeface="Times New Roman" charset="0"/>
              </a:rPr>
              <a:t>'s (representing land) connected 4-directionally (horizontal or vertical.) You may assume all four edges of the grid are surrounded by water.</a:t>
            </a:r>
            <a:endParaRPr lang="en-US" sz="1400" dirty="0">
              <a:ea typeface="DengXian" charset="-122"/>
              <a:cs typeface="Times New Roman" charset="0"/>
            </a:endParaRPr>
          </a:p>
          <a:p>
            <a:pPr>
              <a:spcAft>
                <a:spcPts val="750"/>
              </a:spcAft>
            </a:pPr>
            <a:r>
              <a:rPr lang="en-US" sz="1400" dirty="0">
                <a:solidFill>
                  <a:srgbClr val="333333"/>
                </a:solidFill>
                <a:ea typeface="DengXian" charset="-122"/>
                <a:cs typeface="Times New Roman" charset="0"/>
              </a:rPr>
              <a:t>Find the maximum area of an island in the given 2D array. (If there is no island, the maximum area is 0.)</a:t>
            </a:r>
            <a:endParaRPr lang="en-US" sz="1400" dirty="0">
              <a:ea typeface="DengXian" charset="-122"/>
              <a:cs typeface="Times New Roman" charset="0"/>
            </a:endParaRPr>
          </a:p>
          <a:p>
            <a:pPr>
              <a:spcAft>
                <a:spcPts val="750"/>
              </a:spcAft>
            </a:pPr>
            <a:r>
              <a:rPr lang="en-US" sz="1400" b="1" dirty="0">
                <a:solidFill>
                  <a:srgbClr val="333333"/>
                </a:solidFill>
                <a:ea typeface="DengXian" charset="-122"/>
                <a:cs typeface="Times New Roman" charset="0"/>
              </a:rPr>
              <a:t>Example 1:</a:t>
            </a:r>
            <a:endParaRPr lang="en-US" sz="1400" dirty="0">
              <a:ea typeface="DengXian" charset="-122"/>
              <a:cs typeface="Times New Roman" charset="0"/>
            </a:endParaRPr>
          </a:p>
          <a:p>
            <a:pPr latinLnBrk="1">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ea typeface="DengXian" charset="-122"/>
                <a:cs typeface="Times New Roman" charset="0"/>
              </a:rPr>
              <a:t>[[0,0,1,0,0,0,0,1,0,0,0,0,0],</a:t>
            </a:r>
            <a:endParaRPr lang="en-US" sz="1400" dirty="0">
              <a:ea typeface="DengXian" charset="-122"/>
              <a:cs typeface="Times New Roman" charset="0"/>
            </a:endParaRPr>
          </a:p>
          <a:p>
            <a:pPr latinLnBrk="1">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ea typeface="DengXian" charset="-122"/>
                <a:cs typeface="Times New Roman" charset="0"/>
              </a:rPr>
              <a:t> [0,0,0,0,0,0,0,1,1,1,0,0,0],</a:t>
            </a:r>
            <a:endParaRPr lang="en-US" sz="1400" dirty="0">
              <a:ea typeface="DengXian" charset="-122"/>
              <a:cs typeface="Times New Roman" charset="0"/>
            </a:endParaRPr>
          </a:p>
          <a:p>
            <a:pPr latinLnBrk="1">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ea typeface="DengXian" charset="-122"/>
                <a:cs typeface="Times New Roman" charset="0"/>
              </a:rPr>
              <a:t> [0,1,1,0,1,0,0,0,0,0,0,0,0],</a:t>
            </a:r>
            <a:endParaRPr lang="en-US" sz="1400" dirty="0">
              <a:ea typeface="DengXian" charset="-122"/>
              <a:cs typeface="Times New Roman" charset="0"/>
            </a:endParaRPr>
          </a:p>
          <a:p>
            <a:pPr latinLnBrk="1">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ea typeface="DengXian" charset="-122"/>
                <a:cs typeface="Times New Roman" charset="0"/>
              </a:rPr>
              <a:t> [0,1,0,0,1,1,0,0,</a:t>
            </a:r>
            <a:r>
              <a:rPr lang="en-US" sz="1400" b="1" dirty="0">
                <a:solidFill>
                  <a:srgbClr val="333333"/>
                </a:solidFill>
                <a:ea typeface="DengXian" charset="-122"/>
                <a:cs typeface="Times New Roman" charset="0"/>
              </a:rPr>
              <a:t>1</a:t>
            </a:r>
            <a:r>
              <a:rPr lang="en-US" sz="1400" dirty="0">
                <a:solidFill>
                  <a:srgbClr val="333333"/>
                </a:solidFill>
                <a:ea typeface="DengXian" charset="-122"/>
                <a:cs typeface="Times New Roman" charset="0"/>
              </a:rPr>
              <a:t>,0,</a:t>
            </a:r>
            <a:r>
              <a:rPr lang="en-US" sz="1400" b="1" dirty="0">
                <a:solidFill>
                  <a:srgbClr val="333333"/>
                </a:solidFill>
                <a:ea typeface="DengXian" charset="-122"/>
                <a:cs typeface="Times New Roman" charset="0"/>
              </a:rPr>
              <a:t>1</a:t>
            </a:r>
            <a:r>
              <a:rPr lang="en-US" sz="1400" dirty="0">
                <a:solidFill>
                  <a:srgbClr val="333333"/>
                </a:solidFill>
                <a:ea typeface="DengXian" charset="-122"/>
                <a:cs typeface="Times New Roman" charset="0"/>
              </a:rPr>
              <a:t>,0,0],</a:t>
            </a:r>
            <a:endParaRPr lang="en-US" sz="1400" dirty="0">
              <a:ea typeface="DengXian" charset="-122"/>
              <a:cs typeface="Times New Roman" charset="0"/>
            </a:endParaRPr>
          </a:p>
          <a:p>
            <a:pPr latinLnBrk="1">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ea typeface="DengXian" charset="-122"/>
                <a:cs typeface="Times New Roman" charset="0"/>
              </a:rPr>
              <a:t> [0,1,0,0,1,1,0,0,</a:t>
            </a:r>
            <a:r>
              <a:rPr lang="en-US" sz="1400" b="1" dirty="0">
                <a:solidFill>
                  <a:srgbClr val="333333"/>
                </a:solidFill>
                <a:ea typeface="DengXian" charset="-122"/>
                <a:cs typeface="Times New Roman" charset="0"/>
              </a:rPr>
              <a:t>1</a:t>
            </a:r>
            <a:r>
              <a:rPr lang="en-US" sz="1400" dirty="0">
                <a:solidFill>
                  <a:srgbClr val="333333"/>
                </a:solidFill>
                <a:ea typeface="DengXian" charset="-122"/>
                <a:cs typeface="Times New Roman" charset="0"/>
              </a:rPr>
              <a:t>,</a:t>
            </a:r>
            <a:r>
              <a:rPr lang="en-US" sz="1400" b="1" dirty="0">
                <a:solidFill>
                  <a:srgbClr val="333333"/>
                </a:solidFill>
                <a:ea typeface="DengXian" charset="-122"/>
                <a:cs typeface="Times New Roman" charset="0"/>
              </a:rPr>
              <a:t>1</a:t>
            </a:r>
            <a:r>
              <a:rPr lang="en-US" sz="1400" dirty="0">
                <a:solidFill>
                  <a:srgbClr val="333333"/>
                </a:solidFill>
                <a:ea typeface="DengXian" charset="-122"/>
                <a:cs typeface="Times New Roman" charset="0"/>
              </a:rPr>
              <a:t>,</a:t>
            </a:r>
            <a:r>
              <a:rPr lang="en-US" sz="1400" b="1" dirty="0">
                <a:solidFill>
                  <a:srgbClr val="333333"/>
                </a:solidFill>
                <a:ea typeface="DengXian" charset="-122"/>
                <a:cs typeface="Times New Roman" charset="0"/>
              </a:rPr>
              <a:t>1</a:t>
            </a:r>
            <a:r>
              <a:rPr lang="en-US" sz="1400" dirty="0">
                <a:solidFill>
                  <a:srgbClr val="333333"/>
                </a:solidFill>
                <a:ea typeface="DengXian" charset="-122"/>
                <a:cs typeface="Times New Roman" charset="0"/>
              </a:rPr>
              <a:t>,0,0],</a:t>
            </a:r>
            <a:endParaRPr lang="en-US" sz="1400" dirty="0">
              <a:ea typeface="DengXian" charset="-122"/>
              <a:cs typeface="Times New Roman" charset="0"/>
            </a:endParaRPr>
          </a:p>
          <a:p>
            <a:pPr latinLnBrk="1">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ea typeface="DengXian" charset="-122"/>
                <a:cs typeface="Times New Roman" charset="0"/>
              </a:rPr>
              <a:t> [0,0,0,0,0,0,0,0,0,0,</a:t>
            </a:r>
            <a:r>
              <a:rPr lang="en-US" sz="1400" b="1" dirty="0">
                <a:solidFill>
                  <a:srgbClr val="333333"/>
                </a:solidFill>
                <a:ea typeface="DengXian" charset="-122"/>
                <a:cs typeface="Times New Roman" charset="0"/>
              </a:rPr>
              <a:t>1</a:t>
            </a:r>
            <a:r>
              <a:rPr lang="en-US" sz="1400" dirty="0">
                <a:solidFill>
                  <a:srgbClr val="333333"/>
                </a:solidFill>
                <a:ea typeface="DengXian" charset="-122"/>
                <a:cs typeface="Times New Roman" charset="0"/>
              </a:rPr>
              <a:t>,0,0],</a:t>
            </a:r>
            <a:endParaRPr lang="en-US" sz="1400" dirty="0">
              <a:ea typeface="DengXian" charset="-122"/>
              <a:cs typeface="Times New Roman" charset="0"/>
            </a:endParaRPr>
          </a:p>
          <a:p>
            <a:pPr latinLnBrk="1">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ea typeface="DengXian" charset="-122"/>
                <a:cs typeface="Times New Roman" charset="0"/>
              </a:rPr>
              <a:t> [0,0,0,0,0,0,0,1,1,1,0,0,0],</a:t>
            </a:r>
            <a:endParaRPr lang="en-US" sz="1400" dirty="0">
              <a:ea typeface="DengXian" charset="-122"/>
              <a:cs typeface="Times New Roman" charset="0"/>
            </a:endParaRPr>
          </a:p>
          <a:p>
            <a:pPr latinLnBrk="1">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333333"/>
                </a:solidFill>
                <a:ea typeface="DengXian" charset="-122"/>
                <a:cs typeface="Times New Roman" charset="0"/>
              </a:rPr>
              <a:t> [0,0,0,0,0,0,0,1,1,0,0,0,0]]</a:t>
            </a:r>
            <a:endParaRPr lang="en-US" sz="1400" dirty="0">
              <a:ea typeface="DengXian" charset="-122"/>
              <a:cs typeface="Times New Roman" charset="0"/>
            </a:endParaRPr>
          </a:p>
          <a:p>
            <a:r>
              <a:rPr lang="en-US" sz="1400" dirty="0">
                <a:solidFill>
                  <a:srgbClr val="333333"/>
                </a:solidFill>
                <a:ea typeface="Times New Roman" charset="0"/>
                <a:cs typeface="Times New Roman" charset="0"/>
              </a:rPr>
              <a:t>Given the above grid, return </a:t>
            </a:r>
            <a:r>
              <a:rPr lang="en-US" sz="1400" dirty="0">
                <a:solidFill>
                  <a:srgbClr val="C7254E"/>
                </a:solidFill>
                <a:ea typeface="DengXian" charset="-122"/>
                <a:cs typeface="Times New Roman" charset="0"/>
              </a:rPr>
              <a:t>6</a:t>
            </a:r>
            <a:r>
              <a:rPr lang="en-US" sz="1400" dirty="0">
                <a:solidFill>
                  <a:srgbClr val="333333"/>
                </a:solidFill>
                <a:ea typeface="Times New Roman" charset="0"/>
                <a:cs typeface="Times New Roman" charset="0"/>
              </a:rPr>
              <a:t>. </a:t>
            </a:r>
            <a:endParaRPr lang="en-US" sz="1400" dirty="0" smtClean="0">
              <a:solidFill>
                <a:srgbClr val="333333"/>
              </a:solidFill>
              <a:ea typeface="Times New Roman" charset="0"/>
              <a:cs typeface="Times New Roman" charset="0"/>
            </a:endParaRPr>
          </a:p>
          <a:p>
            <a:r>
              <a:rPr lang="en-US" sz="1400" dirty="0" smtClean="0">
                <a:solidFill>
                  <a:srgbClr val="333333"/>
                </a:solidFill>
                <a:ea typeface="Times New Roman" charset="0"/>
                <a:cs typeface="Times New Roman" charset="0"/>
              </a:rPr>
              <a:t>Note </a:t>
            </a:r>
            <a:r>
              <a:rPr lang="en-US" sz="1400" dirty="0">
                <a:solidFill>
                  <a:srgbClr val="333333"/>
                </a:solidFill>
                <a:ea typeface="Times New Roman" charset="0"/>
                <a:cs typeface="Times New Roman" charset="0"/>
              </a:rPr>
              <a:t>the answer is not 11, </a:t>
            </a:r>
            <a:endParaRPr lang="en-US" sz="1400" dirty="0" smtClean="0">
              <a:solidFill>
                <a:srgbClr val="333333"/>
              </a:solidFill>
              <a:ea typeface="Times New Roman" charset="0"/>
              <a:cs typeface="Times New Roman" charset="0"/>
            </a:endParaRPr>
          </a:p>
          <a:p>
            <a:r>
              <a:rPr lang="en-US" sz="1400" dirty="0" smtClean="0">
                <a:solidFill>
                  <a:srgbClr val="333333"/>
                </a:solidFill>
                <a:ea typeface="Times New Roman" charset="0"/>
                <a:cs typeface="Times New Roman" charset="0"/>
              </a:rPr>
              <a:t>because </a:t>
            </a:r>
            <a:r>
              <a:rPr lang="en-US" sz="1400" dirty="0">
                <a:solidFill>
                  <a:srgbClr val="333333"/>
                </a:solidFill>
                <a:ea typeface="Times New Roman" charset="0"/>
                <a:cs typeface="Times New Roman" charset="0"/>
              </a:rPr>
              <a:t>the island must be connected 4-directionally</a:t>
            </a:r>
            <a:r>
              <a:rPr lang="en-US" dirty="0">
                <a:solidFill>
                  <a:srgbClr val="333333"/>
                </a:solidFill>
                <a:latin typeface="Helvetica Neue" charset="0"/>
                <a:ea typeface="Times New Roman" charset="0"/>
                <a:cs typeface="Times New Roman" charset="0"/>
              </a:rPr>
              <a:t>.</a:t>
            </a:r>
            <a:endParaRPr lang="en-US" sz="2400" dirty="0">
              <a:effectLst/>
              <a:latin typeface="Calibri" charset="0"/>
              <a:ea typeface="DengXian" charset="-122"/>
              <a:cs typeface="Times New Roman" charset="0"/>
            </a:endParaRPr>
          </a:p>
        </p:txBody>
      </p:sp>
      <p:sp>
        <p:nvSpPr>
          <p:cNvPr id="6" name="Rectangle 5"/>
          <p:cNvSpPr/>
          <p:nvPr/>
        </p:nvSpPr>
        <p:spPr>
          <a:xfrm>
            <a:off x="5110348" y="1595021"/>
            <a:ext cx="7081652" cy="52629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smtClean="0">
                <a:latin typeface="Calibri" charset="0"/>
                <a:ea typeface="DengXian" charset="-122"/>
                <a:cs typeface="Times New Roman" charset="0"/>
              </a:rPr>
              <a:t>var</a:t>
            </a:r>
            <a:r>
              <a:rPr lang="en-US" sz="1600" dirty="0" smtClean="0">
                <a:latin typeface="Calibri" charset="0"/>
                <a:ea typeface="DengXian" charset="-122"/>
                <a:cs typeface="Times New Roman" charset="0"/>
              </a:rPr>
              <a:t> </a:t>
            </a:r>
            <a:r>
              <a:rPr lang="en-US" sz="1600" dirty="0" err="1">
                <a:latin typeface="Calibri" charset="0"/>
                <a:ea typeface="DengXian" charset="-122"/>
                <a:cs typeface="Times New Roman" charset="0"/>
              </a:rPr>
              <a:t>maxAreaOfIsland</a:t>
            </a:r>
            <a:r>
              <a:rPr lang="en-US" sz="1600" dirty="0">
                <a:latin typeface="Calibri" charset="0"/>
                <a:ea typeface="DengXian" charset="-122"/>
                <a:cs typeface="Times New Roman" charset="0"/>
              </a:rPr>
              <a:t> = function(grid) {</a:t>
            </a: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maxArea</a:t>
            </a:r>
            <a:r>
              <a:rPr lang="en-US" sz="1600" dirty="0">
                <a:latin typeface="Calibri" charset="0"/>
                <a:ea typeface="DengXian" charset="-122"/>
                <a:cs typeface="Times New Roman" charset="0"/>
              </a:rPr>
              <a:t> = 0, row = </a:t>
            </a:r>
            <a:r>
              <a:rPr lang="en-US" sz="1600" dirty="0" err="1">
                <a:latin typeface="Calibri" charset="0"/>
                <a:ea typeface="DengXian" charset="-122"/>
                <a:cs typeface="Times New Roman" charset="0"/>
              </a:rPr>
              <a:t>grid.length</a:t>
            </a:r>
            <a:r>
              <a:rPr lang="en-US" sz="1600" dirty="0">
                <a:latin typeface="Calibri" charset="0"/>
                <a:ea typeface="DengXian" charset="-122"/>
                <a:cs typeface="Times New Roman" charset="0"/>
              </a:rPr>
              <a:t>, col = grid[0].length</a:t>
            </a:r>
            <a:r>
              <a:rPr lang="en-US" sz="1600" dirty="0" smtClean="0">
                <a:latin typeface="Calibri" charset="0"/>
                <a:ea typeface="DengXian" charset="-122"/>
                <a:cs typeface="Times New Roman" charset="0"/>
              </a:rPr>
              <a:t>;</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    for(</a:t>
            </a:r>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=0; </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&lt;row; </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for(</a:t>
            </a:r>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j=0; j&lt;col; j++) {</a:t>
            </a:r>
          </a:p>
          <a:p>
            <a:r>
              <a:rPr lang="en-US" sz="1600" dirty="0">
                <a:latin typeface="Calibri" charset="0"/>
                <a:ea typeface="DengXian" charset="-122"/>
                <a:cs typeface="Times New Roman" charset="0"/>
              </a:rPr>
              <a:t>             if(grid[</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][j] === 1) </a:t>
            </a:r>
            <a:r>
              <a:rPr lang="en-US" sz="1600" dirty="0" smtClean="0">
                <a:latin typeface="Calibri" charset="0"/>
                <a:ea typeface="DengXian" charset="-122"/>
                <a:cs typeface="Times New Roman" charset="0"/>
              </a:rPr>
              <a:t>{</a:t>
            </a:r>
            <a:r>
              <a:rPr lang="en-US" sz="1600" dirty="0" err="1" smtClean="0">
                <a:latin typeface="Calibri" charset="0"/>
                <a:ea typeface="DengXian" charset="-122"/>
                <a:cs typeface="Times New Roman" charset="0"/>
              </a:rPr>
              <a:t>maxArea</a:t>
            </a:r>
            <a:r>
              <a:rPr lang="en-US" sz="1600" dirty="0" smtClean="0">
                <a:latin typeface="Calibri" charset="0"/>
                <a:ea typeface="DengXian" charset="-122"/>
                <a:cs typeface="Times New Roman" charset="0"/>
              </a:rPr>
              <a:t> </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Math.max</a:t>
            </a:r>
            <a:r>
              <a:rPr lang="en-US" sz="1600" dirty="0">
                <a:latin typeface="Calibri" charset="0"/>
                <a:ea typeface="DengXian" charset="-122"/>
                <a:cs typeface="Times New Roman" charset="0"/>
              </a:rPr>
              <a:t>(</a:t>
            </a:r>
            <a:r>
              <a:rPr lang="en-US" sz="1600" dirty="0" err="1">
                <a:latin typeface="Calibri" charset="0"/>
                <a:ea typeface="DengXian" charset="-122"/>
                <a:cs typeface="Times New Roman" charset="0"/>
              </a:rPr>
              <a:t>maxArea</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dfs</a:t>
            </a:r>
            <a:r>
              <a:rPr lang="en-US" sz="1600" dirty="0">
                <a:latin typeface="Calibri" charset="0"/>
                <a:ea typeface="DengXian" charset="-122"/>
                <a:cs typeface="Times New Roman" charset="0"/>
              </a:rPr>
              <a:t>(grid, </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 j, row, col, 0</a:t>
            </a:r>
            <a:r>
              <a:rPr lang="en-US" sz="1600" dirty="0" smtClean="0">
                <a:latin typeface="Calibri" charset="0"/>
                <a:ea typeface="DengXian" charset="-122"/>
                <a:cs typeface="Times New Roman" charset="0"/>
              </a:rPr>
              <a:t>));</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return </a:t>
            </a:r>
            <a:r>
              <a:rPr lang="en-US" sz="1600" dirty="0" err="1">
                <a:latin typeface="Calibri" charset="0"/>
                <a:ea typeface="DengXian" charset="-122"/>
                <a:cs typeface="Times New Roman" charset="0"/>
              </a:rPr>
              <a:t>maxArea</a:t>
            </a:r>
            <a:r>
              <a:rPr lang="en-US" sz="1600" dirty="0">
                <a:latin typeface="Calibri" charset="0"/>
                <a:ea typeface="DengXian" charset="-122"/>
                <a:cs typeface="Times New Roman" charset="0"/>
              </a:rPr>
              <a:t>;</a:t>
            </a:r>
          </a:p>
          <a:p>
            <a:r>
              <a:rPr lang="en-US" sz="1600" dirty="0">
                <a:latin typeface="Calibri" charset="0"/>
                <a:ea typeface="DengXian" charset="-122"/>
                <a:cs typeface="Times New Roman" charset="0"/>
              </a:rPr>
              <a:t>};</a:t>
            </a:r>
          </a:p>
          <a:p>
            <a:r>
              <a:rPr lang="en-US" sz="1600" dirty="0">
                <a:latin typeface="Calibri" charset="0"/>
                <a:ea typeface="DengXian" charset="-122"/>
                <a:cs typeface="Times New Roman" charset="0"/>
              </a:rPr>
              <a:t> </a:t>
            </a:r>
          </a:p>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 = function(grid, x, y, row, col, area) {</a:t>
            </a:r>
          </a:p>
          <a:p>
            <a:r>
              <a:rPr lang="en-US" sz="1600" dirty="0">
                <a:solidFill>
                  <a:schemeClr val="accent1">
                    <a:lumMod val="75000"/>
                  </a:schemeClr>
                </a:solidFill>
                <a:latin typeface="Calibri" charset="0"/>
                <a:ea typeface="DengXian" charset="-122"/>
                <a:cs typeface="Times New Roman" charset="0"/>
              </a:rPr>
              <a:t>    if(x &gt;= row || x&lt;0 || y&gt;= col || y&lt;0 || grid[x][y] === 0) return area;</a:t>
            </a:r>
          </a:p>
          <a:p>
            <a:r>
              <a:rPr lang="en-US" sz="1600" dirty="0">
                <a:solidFill>
                  <a:schemeClr val="accent1">
                    <a:lumMod val="75000"/>
                  </a:schemeClr>
                </a:solidFill>
                <a:latin typeface="Calibri" charset="0"/>
                <a:ea typeface="DengXian" charset="-122"/>
                <a:cs typeface="Times New Roman" charset="0"/>
              </a:rPr>
              <a:t>    grid[x][y] = 0;</a:t>
            </a:r>
          </a:p>
          <a:p>
            <a:r>
              <a:rPr lang="en-US" sz="1600" dirty="0">
                <a:solidFill>
                  <a:schemeClr val="accent1">
                    <a:lumMod val="75000"/>
                  </a:schemeClr>
                </a:solidFill>
                <a:latin typeface="Calibri" charset="0"/>
                <a:ea typeface="DengXian" charset="-122"/>
                <a:cs typeface="Times New Roman" charset="0"/>
              </a:rPr>
              <a:t>    area ++;</a:t>
            </a:r>
          </a:p>
          <a:p>
            <a:r>
              <a:rPr lang="en-US" sz="1600" dirty="0">
                <a:solidFill>
                  <a:schemeClr val="accent1">
                    <a:lumMod val="75000"/>
                  </a:schemeClr>
                </a:solidFill>
                <a:latin typeface="Calibri" charset="0"/>
                <a:ea typeface="DengXian" charset="-122"/>
                <a:cs typeface="Times New Roman" charset="0"/>
              </a:rPr>
              <a:t>    area =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(grid, x+1, y, row, col, area);</a:t>
            </a:r>
          </a:p>
          <a:p>
            <a:r>
              <a:rPr lang="en-US" sz="1600" dirty="0">
                <a:solidFill>
                  <a:schemeClr val="accent1">
                    <a:lumMod val="75000"/>
                  </a:schemeClr>
                </a:solidFill>
                <a:latin typeface="Calibri" charset="0"/>
                <a:ea typeface="DengXian" charset="-122"/>
                <a:cs typeface="Times New Roman" charset="0"/>
              </a:rPr>
              <a:t>    area =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(grid, x-1, y, row, col, area);</a:t>
            </a:r>
          </a:p>
          <a:p>
            <a:r>
              <a:rPr lang="en-US" sz="1600" dirty="0">
                <a:solidFill>
                  <a:schemeClr val="accent1">
                    <a:lumMod val="75000"/>
                  </a:schemeClr>
                </a:solidFill>
                <a:latin typeface="Calibri" charset="0"/>
                <a:ea typeface="DengXian" charset="-122"/>
                <a:cs typeface="Times New Roman" charset="0"/>
              </a:rPr>
              <a:t>    area =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(grid, x, y+1, row, col, area);</a:t>
            </a:r>
          </a:p>
          <a:p>
            <a:r>
              <a:rPr lang="en-US" sz="1600" dirty="0">
                <a:solidFill>
                  <a:schemeClr val="accent1">
                    <a:lumMod val="75000"/>
                  </a:schemeClr>
                </a:solidFill>
                <a:latin typeface="Calibri" charset="0"/>
                <a:ea typeface="DengXian" charset="-122"/>
                <a:cs typeface="Times New Roman" charset="0"/>
              </a:rPr>
              <a:t>    area =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(grid, x, y-1, row, col, area</a:t>
            </a:r>
            <a:r>
              <a:rPr lang="en-US" sz="1600" dirty="0" smtClean="0">
                <a:solidFill>
                  <a:schemeClr val="accent1">
                    <a:lumMod val="75000"/>
                  </a:schemeClr>
                </a:solidFill>
                <a:latin typeface="Calibri" charset="0"/>
                <a:ea typeface="DengXian" charset="-122"/>
                <a:cs typeface="Times New Roman" charset="0"/>
              </a:rPr>
              <a:t>);</a:t>
            </a:r>
            <a:endParaRPr lang="en-US" sz="1600" dirty="0">
              <a:solidFill>
                <a:schemeClr val="accent1">
                  <a:lumMod val="75000"/>
                </a:schemeClr>
              </a:solidFill>
              <a:latin typeface="Calibri" charset="0"/>
              <a:ea typeface="DengXian" charset="-122"/>
              <a:cs typeface="Times New Roman" charset="0"/>
            </a:endParaRPr>
          </a:p>
          <a:p>
            <a:r>
              <a:rPr lang="en-US" sz="1600" dirty="0">
                <a:solidFill>
                  <a:schemeClr val="accent1">
                    <a:lumMod val="75000"/>
                  </a:schemeClr>
                </a:solidFill>
                <a:latin typeface="Calibri" charset="0"/>
                <a:ea typeface="DengXian" charset="-122"/>
                <a:cs typeface="Times New Roman" charset="0"/>
              </a:rPr>
              <a:t>    return area;</a:t>
            </a:r>
          </a:p>
          <a:p>
            <a:r>
              <a:rPr lang="en-US" sz="1600" dirty="0">
                <a:solidFill>
                  <a:schemeClr val="accent1">
                    <a:lumMod val="75000"/>
                  </a:schemeClr>
                </a:solidFill>
                <a:latin typeface="Calibri" charset="0"/>
                <a:ea typeface="DengXian" charset="-122"/>
                <a:cs typeface="Times New Roman" charset="0"/>
              </a:rPr>
              <a:t>}</a:t>
            </a:r>
            <a:endParaRPr lang="en-US" sz="16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917149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154380"/>
            <a:ext cx="8943109" cy="313150"/>
          </a:xfrm>
        </p:spPr>
        <p:txBody>
          <a:bodyPr>
            <a:normAutofit fontScale="90000"/>
          </a:bodyPr>
          <a:lstStyle/>
          <a:p>
            <a:r>
              <a:rPr lang="en-US" sz="2400" b="1" dirty="0"/>
              <a:t>Number of Distinct Islands</a:t>
            </a:r>
            <a:endParaRPr lang="en-US" sz="2800" b="1" dirty="0"/>
          </a:p>
        </p:txBody>
      </p:sp>
      <p:sp>
        <p:nvSpPr>
          <p:cNvPr id="5" name="Rectangle 4"/>
          <p:cNvSpPr/>
          <p:nvPr/>
        </p:nvSpPr>
        <p:spPr>
          <a:xfrm>
            <a:off x="332509" y="550658"/>
            <a:ext cx="11649694" cy="2031325"/>
          </a:xfrm>
          <a:prstGeom prst="rect">
            <a:avLst/>
          </a:prstGeom>
        </p:spPr>
        <p:txBody>
          <a:bodyPr wrap="square">
            <a:spAutoFit/>
          </a:bodyPr>
          <a:lstStyle/>
          <a:p>
            <a:r>
              <a:rPr lang="en-US" sz="1400" dirty="0">
                <a:solidFill>
                  <a:srgbClr val="333333"/>
                </a:solidFill>
                <a:latin typeface="Helvetica Neue" charset="0"/>
              </a:rPr>
              <a:t>Given a non-empty 2D array grid of 0's and 1's, an </a:t>
            </a:r>
            <a:r>
              <a:rPr lang="en-US" sz="1400" b="1" dirty="0">
                <a:solidFill>
                  <a:srgbClr val="333333"/>
                </a:solidFill>
                <a:latin typeface="Helvetica Neue" charset="0"/>
              </a:rPr>
              <a:t>island</a:t>
            </a:r>
            <a:r>
              <a:rPr lang="en-US" sz="1400" dirty="0">
                <a:solidFill>
                  <a:srgbClr val="333333"/>
                </a:solidFill>
                <a:latin typeface="Helvetica Neue" charset="0"/>
              </a:rPr>
              <a:t> is a group of 1's (representing land) connected 4-directionally (horizontal or vertical.) You may assume all four edges of the grid are surrounded by </a:t>
            </a:r>
            <a:r>
              <a:rPr lang="en-US" sz="1400" dirty="0" smtClean="0">
                <a:solidFill>
                  <a:srgbClr val="333333"/>
                </a:solidFill>
                <a:latin typeface="Helvetica Neue" charset="0"/>
              </a:rPr>
              <a:t>water. Count </a:t>
            </a:r>
            <a:r>
              <a:rPr lang="en-US" sz="1400" dirty="0">
                <a:solidFill>
                  <a:srgbClr val="333333"/>
                </a:solidFill>
                <a:latin typeface="Helvetica Neue" charset="0"/>
              </a:rPr>
              <a:t>the number of </a:t>
            </a:r>
            <a:r>
              <a:rPr lang="en-US" sz="1400" b="1" dirty="0">
                <a:solidFill>
                  <a:srgbClr val="333333"/>
                </a:solidFill>
                <a:latin typeface="Helvetica Neue" charset="0"/>
              </a:rPr>
              <a:t>distinct</a:t>
            </a:r>
            <a:r>
              <a:rPr lang="en-US" sz="1400" dirty="0">
                <a:solidFill>
                  <a:srgbClr val="333333"/>
                </a:solidFill>
                <a:latin typeface="Helvetica Neue" charset="0"/>
              </a:rPr>
              <a:t> islands. An island is considered to be the same as another if and only if one island can be translated (and not rotated or reflected) to equal the other.</a:t>
            </a:r>
          </a:p>
          <a:p>
            <a:r>
              <a:rPr lang="en-US" sz="1400" b="1" dirty="0" smtClean="0">
                <a:solidFill>
                  <a:srgbClr val="333333"/>
                </a:solidFill>
                <a:latin typeface="Helvetica Neue" charset="0"/>
              </a:rPr>
              <a:t>Example :</a:t>
            </a:r>
            <a:r>
              <a:rPr lang="en-US" sz="1400" dirty="0">
                <a:solidFill>
                  <a:srgbClr val="333333"/>
                </a:solidFill>
                <a:latin typeface="Helvetica Neue" charset="0"/>
              </a:rPr>
              <a:t/>
            </a:r>
            <a:br>
              <a:rPr lang="en-US" sz="1400" dirty="0">
                <a:solidFill>
                  <a:srgbClr val="333333"/>
                </a:solidFill>
                <a:latin typeface="Helvetica Neue" charset="0"/>
              </a:rPr>
            </a:br>
            <a:r>
              <a:rPr lang="en-US" sz="1400" dirty="0" smtClean="0"/>
              <a:t>11011 </a:t>
            </a:r>
          </a:p>
          <a:p>
            <a:r>
              <a:rPr lang="en-US" sz="1400" dirty="0" smtClean="0"/>
              <a:t>10000 </a:t>
            </a:r>
          </a:p>
          <a:p>
            <a:r>
              <a:rPr lang="en-US" sz="1400" dirty="0" smtClean="0"/>
              <a:t>00001 </a:t>
            </a:r>
          </a:p>
          <a:p>
            <a:r>
              <a:rPr lang="en-US" sz="1400" dirty="0" smtClean="0"/>
              <a:t>11011</a:t>
            </a:r>
          </a:p>
          <a:p>
            <a:r>
              <a:rPr lang="en-US" sz="1400" dirty="0" smtClean="0">
                <a:solidFill>
                  <a:srgbClr val="333333"/>
                </a:solidFill>
                <a:latin typeface="Helvetica Neue" charset="0"/>
              </a:rPr>
              <a:t>Given </a:t>
            </a:r>
            <a:r>
              <a:rPr lang="en-US" sz="1400" dirty="0">
                <a:solidFill>
                  <a:srgbClr val="333333"/>
                </a:solidFill>
                <a:latin typeface="Helvetica Neue" charset="0"/>
              </a:rPr>
              <a:t>the above grid map, return </a:t>
            </a:r>
            <a:r>
              <a:rPr lang="en-US" sz="1400" dirty="0"/>
              <a:t>3</a:t>
            </a:r>
            <a:r>
              <a:rPr lang="en-US" sz="1400" dirty="0">
                <a:solidFill>
                  <a:srgbClr val="333333"/>
                </a:solidFill>
                <a:latin typeface="Helvetica Neue" charset="0"/>
              </a:rPr>
              <a:t>.</a:t>
            </a:r>
            <a:endParaRPr lang="en-US" sz="2400" dirty="0">
              <a:effectLst/>
              <a:latin typeface="Calibri" charset="0"/>
              <a:ea typeface="DengXian" charset="-122"/>
              <a:cs typeface="Times New Roman" charset="0"/>
            </a:endParaRPr>
          </a:p>
        </p:txBody>
      </p:sp>
      <p:sp>
        <p:nvSpPr>
          <p:cNvPr id="6" name="Rectangle 5"/>
          <p:cNvSpPr/>
          <p:nvPr/>
        </p:nvSpPr>
        <p:spPr>
          <a:xfrm>
            <a:off x="4599708" y="1321888"/>
            <a:ext cx="7592291" cy="55092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a:t>var</a:t>
            </a:r>
            <a:r>
              <a:rPr lang="en-US" sz="1600" dirty="0"/>
              <a:t> </a:t>
            </a:r>
            <a:r>
              <a:rPr lang="en-US" sz="1600" dirty="0" err="1"/>
              <a:t>numDistinctIslands</a:t>
            </a:r>
            <a:r>
              <a:rPr lang="en-US" sz="1600" dirty="0"/>
              <a:t> = function(grid) {</a:t>
            </a:r>
          </a:p>
          <a:p>
            <a:r>
              <a:rPr lang="en-US" sz="1600" dirty="0"/>
              <a:t>    </a:t>
            </a:r>
            <a:r>
              <a:rPr lang="en-US" sz="1600" dirty="0" err="1"/>
              <a:t>var</a:t>
            </a:r>
            <a:r>
              <a:rPr lang="en-US" sz="1600" dirty="0"/>
              <a:t> set = new Set(), row = </a:t>
            </a:r>
            <a:r>
              <a:rPr lang="en-US" sz="1600" dirty="0" err="1"/>
              <a:t>grid.length</a:t>
            </a:r>
            <a:r>
              <a:rPr lang="en-US" sz="1600" dirty="0"/>
              <a:t>, col = grid[0].length;</a:t>
            </a:r>
          </a:p>
          <a:p>
            <a:r>
              <a:rPr lang="en-US" sz="1600" dirty="0"/>
              <a:t>    for(</a:t>
            </a:r>
            <a:r>
              <a:rPr lang="en-US" sz="1600" dirty="0" err="1"/>
              <a:t>var</a:t>
            </a:r>
            <a:r>
              <a:rPr lang="en-US" sz="1600" dirty="0"/>
              <a:t> </a:t>
            </a:r>
            <a:r>
              <a:rPr lang="en-US" sz="1600" dirty="0" err="1"/>
              <a:t>i</a:t>
            </a:r>
            <a:r>
              <a:rPr lang="en-US" sz="1600" dirty="0"/>
              <a:t>=0; </a:t>
            </a:r>
            <a:r>
              <a:rPr lang="en-US" sz="1600" dirty="0" err="1"/>
              <a:t>i</a:t>
            </a:r>
            <a:r>
              <a:rPr lang="en-US" sz="1600" dirty="0"/>
              <a:t>&lt;</a:t>
            </a:r>
            <a:r>
              <a:rPr lang="en-US" sz="1600" dirty="0" err="1"/>
              <a:t>grid.length</a:t>
            </a:r>
            <a:r>
              <a:rPr lang="en-US" sz="1600" dirty="0"/>
              <a:t>; </a:t>
            </a:r>
            <a:r>
              <a:rPr lang="en-US" sz="1600" dirty="0" err="1"/>
              <a:t>i</a:t>
            </a:r>
            <a:r>
              <a:rPr lang="en-US" sz="1600" dirty="0"/>
              <a:t>++) {</a:t>
            </a:r>
          </a:p>
          <a:p>
            <a:r>
              <a:rPr lang="en-US" sz="1600" dirty="0"/>
              <a:t>        for(</a:t>
            </a:r>
            <a:r>
              <a:rPr lang="en-US" sz="1600" dirty="0" err="1"/>
              <a:t>var</a:t>
            </a:r>
            <a:r>
              <a:rPr lang="en-US" sz="1600" dirty="0"/>
              <a:t> j=0; j&lt;grid[0].length; j++) {</a:t>
            </a:r>
          </a:p>
          <a:p>
            <a:r>
              <a:rPr lang="en-US" sz="1600" dirty="0"/>
              <a:t>            if(grid[</a:t>
            </a:r>
            <a:r>
              <a:rPr lang="en-US" sz="1600" dirty="0" err="1"/>
              <a:t>i</a:t>
            </a:r>
            <a:r>
              <a:rPr lang="en-US" sz="1600" dirty="0"/>
              <a:t>][j] === 1) {</a:t>
            </a:r>
          </a:p>
          <a:p>
            <a:r>
              <a:rPr lang="en-US" sz="1600" dirty="0"/>
              <a:t>	            </a:t>
            </a:r>
            <a:r>
              <a:rPr lang="en-US" sz="1600" dirty="0" err="1"/>
              <a:t>set.add</a:t>
            </a:r>
            <a:r>
              <a:rPr lang="en-US" sz="1600" dirty="0"/>
              <a:t>(</a:t>
            </a:r>
            <a:r>
              <a:rPr lang="en-US" sz="1600" dirty="0" err="1"/>
              <a:t>dfs</a:t>
            </a:r>
            <a:r>
              <a:rPr lang="en-US" sz="1600" dirty="0"/>
              <a:t>(</a:t>
            </a:r>
            <a:r>
              <a:rPr lang="en-US" sz="1600" dirty="0" err="1"/>
              <a:t>i</a:t>
            </a:r>
            <a:r>
              <a:rPr lang="en-US" sz="1600" dirty="0"/>
              <a:t>, j, grid, '', row, col));  </a:t>
            </a:r>
          </a:p>
          <a:p>
            <a:r>
              <a:rPr lang="en-US" sz="1600" dirty="0"/>
              <a:t>            }</a:t>
            </a:r>
          </a:p>
          <a:p>
            <a:r>
              <a:rPr lang="en-US" sz="1600" dirty="0"/>
              <a:t>        }</a:t>
            </a:r>
          </a:p>
          <a:p>
            <a:r>
              <a:rPr lang="en-US" sz="1600" dirty="0"/>
              <a:t>    }</a:t>
            </a:r>
          </a:p>
          <a:p>
            <a:r>
              <a:rPr lang="en-US" sz="1600" dirty="0"/>
              <a:t>    return </a:t>
            </a:r>
            <a:r>
              <a:rPr lang="en-US" sz="1600" dirty="0" err="1"/>
              <a:t>set.size</a:t>
            </a:r>
            <a:r>
              <a:rPr lang="en-US" sz="1600" dirty="0"/>
              <a:t>;</a:t>
            </a:r>
          </a:p>
          <a:p>
            <a:r>
              <a:rPr lang="en-US" sz="1600" dirty="0"/>
              <a:t>};</a:t>
            </a:r>
          </a:p>
          <a:p>
            <a:r>
              <a:rPr lang="en-US" sz="1600" dirty="0"/>
              <a:t> </a:t>
            </a:r>
          </a:p>
          <a:p>
            <a:r>
              <a:rPr lang="en-US" sz="1600" dirty="0" err="1">
                <a:solidFill>
                  <a:schemeClr val="accent1">
                    <a:lumMod val="75000"/>
                  </a:schemeClr>
                </a:solidFill>
              </a:rPr>
              <a:t>var</a:t>
            </a:r>
            <a:r>
              <a:rPr lang="en-US" sz="1600" dirty="0">
                <a:solidFill>
                  <a:schemeClr val="accent1">
                    <a:lumMod val="75000"/>
                  </a:schemeClr>
                </a:solidFill>
              </a:rPr>
              <a:t> </a:t>
            </a:r>
            <a:r>
              <a:rPr lang="en-US" sz="1600" dirty="0" err="1">
                <a:solidFill>
                  <a:schemeClr val="accent1">
                    <a:lumMod val="75000"/>
                  </a:schemeClr>
                </a:solidFill>
              </a:rPr>
              <a:t>dfs</a:t>
            </a:r>
            <a:r>
              <a:rPr lang="en-US" sz="1600" dirty="0">
                <a:solidFill>
                  <a:schemeClr val="accent1">
                    <a:lumMod val="75000"/>
                  </a:schemeClr>
                </a:solidFill>
              </a:rPr>
              <a:t> = function(</a:t>
            </a:r>
            <a:r>
              <a:rPr lang="en-US" sz="1600" dirty="0" err="1">
                <a:solidFill>
                  <a:schemeClr val="accent1">
                    <a:lumMod val="75000"/>
                  </a:schemeClr>
                </a:solidFill>
              </a:rPr>
              <a:t>i</a:t>
            </a:r>
            <a:r>
              <a:rPr lang="en-US" sz="1600" dirty="0">
                <a:solidFill>
                  <a:schemeClr val="accent1">
                    <a:lumMod val="75000"/>
                  </a:schemeClr>
                </a:solidFill>
              </a:rPr>
              <a:t>, j, grid, </a:t>
            </a:r>
            <a:r>
              <a:rPr lang="en-US" sz="1600" dirty="0" err="1">
                <a:solidFill>
                  <a:schemeClr val="accent1">
                    <a:lumMod val="75000"/>
                  </a:schemeClr>
                </a:solidFill>
              </a:rPr>
              <a:t>str</a:t>
            </a:r>
            <a:r>
              <a:rPr lang="en-US" sz="1600" dirty="0">
                <a:solidFill>
                  <a:schemeClr val="accent1">
                    <a:lumMod val="75000"/>
                  </a:schemeClr>
                </a:solidFill>
              </a:rPr>
              <a:t>, row, col) {</a:t>
            </a:r>
          </a:p>
          <a:p>
            <a:r>
              <a:rPr lang="en-US" sz="1600" dirty="0">
                <a:solidFill>
                  <a:schemeClr val="accent1">
                    <a:lumMod val="75000"/>
                  </a:schemeClr>
                </a:solidFill>
              </a:rPr>
              <a:t>    if(</a:t>
            </a:r>
            <a:r>
              <a:rPr lang="en-US" sz="1600" dirty="0" err="1">
                <a:solidFill>
                  <a:schemeClr val="accent1">
                    <a:lumMod val="75000"/>
                  </a:schemeClr>
                </a:solidFill>
              </a:rPr>
              <a:t>i</a:t>
            </a:r>
            <a:r>
              <a:rPr lang="en-US" sz="1600" dirty="0">
                <a:solidFill>
                  <a:schemeClr val="accent1">
                    <a:lumMod val="75000"/>
                  </a:schemeClr>
                </a:solidFill>
              </a:rPr>
              <a:t> &gt;= row || j &gt;= col || </a:t>
            </a:r>
            <a:r>
              <a:rPr lang="en-US" sz="1600" dirty="0" err="1">
                <a:solidFill>
                  <a:schemeClr val="accent1">
                    <a:lumMod val="75000"/>
                  </a:schemeClr>
                </a:solidFill>
              </a:rPr>
              <a:t>i</a:t>
            </a:r>
            <a:r>
              <a:rPr lang="en-US" sz="1600" dirty="0">
                <a:solidFill>
                  <a:schemeClr val="accent1">
                    <a:lumMod val="75000"/>
                  </a:schemeClr>
                </a:solidFill>
              </a:rPr>
              <a:t> &lt;0 || j &lt;0 || grid[</a:t>
            </a:r>
            <a:r>
              <a:rPr lang="en-US" sz="1600" dirty="0" err="1">
                <a:solidFill>
                  <a:schemeClr val="accent1">
                    <a:lumMod val="75000"/>
                  </a:schemeClr>
                </a:solidFill>
              </a:rPr>
              <a:t>i</a:t>
            </a:r>
            <a:r>
              <a:rPr lang="en-US" sz="1600" dirty="0">
                <a:solidFill>
                  <a:schemeClr val="accent1">
                    <a:lumMod val="75000"/>
                  </a:schemeClr>
                </a:solidFill>
              </a:rPr>
              <a:t>][j] === 0)  </a:t>
            </a:r>
          </a:p>
          <a:p>
            <a:r>
              <a:rPr lang="en-US" sz="1600" dirty="0">
                <a:solidFill>
                  <a:schemeClr val="accent1">
                    <a:lumMod val="75000"/>
                  </a:schemeClr>
                </a:solidFill>
              </a:rPr>
              <a:t>        return </a:t>
            </a:r>
            <a:r>
              <a:rPr lang="en-US" sz="1600" dirty="0" err="1">
                <a:solidFill>
                  <a:schemeClr val="accent1">
                    <a:lumMod val="75000"/>
                  </a:schemeClr>
                </a:solidFill>
              </a:rPr>
              <a:t>str</a:t>
            </a:r>
            <a:r>
              <a:rPr lang="en-US" sz="1600" dirty="0">
                <a:solidFill>
                  <a:schemeClr val="accent1">
                    <a:lumMod val="75000"/>
                  </a:schemeClr>
                </a:solidFill>
              </a:rPr>
              <a:t>;</a:t>
            </a:r>
          </a:p>
          <a:p>
            <a:r>
              <a:rPr lang="en-US" sz="1600" dirty="0">
                <a:solidFill>
                  <a:schemeClr val="accent1">
                    <a:lumMod val="75000"/>
                  </a:schemeClr>
                </a:solidFill>
              </a:rPr>
              <a:t>    grid[</a:t>
            </a:r>
            <a:r>
              <a:rPr lang="en-US" sz="1600" dirty="0" err="1">
                <a:solidFill>
                  <a:schemeClr val="accent1">
                    <a:lumMod val="75000"/>
                  </a:schemeClr>
                </a:solidFill>
              </a:rPr>
              <a:t>i</a:t>
            </a:r>
            <a:r>
              <a:rPr lang="en-US" sz="1600" dirty="0">
                <a:solidFill>
                  <a:schemeClr val="accent1">
                    <a:lumMod val="75000"/>
                  </a:schemeClr>
                </a:solidFill>
              </a:rPr>
              <a:t>][j] = 0;</a:t>
            </a:r>
          </a:p>
          <a:p>
            <a:r>
              <a:rPr lang="en-US" sz="1600" dirty="0">
                <a:solidFill>
                  <a:schemeClr val="accent1">
                    <a:lumMod val="75000"/>
                  </a:schemeClr>
                </a:solidFill>
              </a:rPr>
              <a:t>    </a:t>
            </a:r>
            <a:r>
              <a:rPr lang="en-US" sz="1600" dirty="0" err="1">
                <a:solidFill>
                  <a:schemeClr val="accent1">
                    <a:lumMod val="75000"/>
                  </a:schemeClr>
                </a:solidFill>
              </a:rPr>
              <a:t>str</a:t>
            </a:r>
            <a:r>
              <a:rPr lang="en-US" sz="1600" dirty="0">
                <a:solidFill>
                  <a:schemeClr val="accent1">
                    <a:lumMod val="75000"/>
                  </a:schemeClr>
                </a:solidFill>
              </a:rPr>
              <a:t> = </a:t>
            </a:r>
            <a:r>
              <a:rPr lang="en-US" sz="1600" dirty="0" err="1">
                <a:solidFill>
                  <a:schemeClr val="accent1">
                    <a:lumMod val="75000"/>
                  </a:schemeClr>
                </a:solidFill>
              </a:rPr>
              <a:t>dfs</a:t>
            </a:r>
            <a:r>
              <a:rPr lang="en-US" sz="1600" dirty="0">
                <a:solidFill>
                  <a:schemeClr val="accent1">
                    <a:lumMod val="75000"/>
                  </a:schemeClr>
                </a:solidFill>
              </a:rPr>
              <a:t>(i+1, j, grid, </a:t>
            </a:r>
            <a:r>
              <a:rPr lang="en-US" sz="1600" dirty="0" err="1">
                <a:solidFill>
                  <a:schemeClr val="accent1">
                    <a:lumMod val="75000"/>
                  </a:schemeClr>
                </a:solidFill>
              </a:rPr>
              <a:t>str</a:t>
            </a:r>
            <a:r>
              <a:rPr lang="en-US" sz="1600" dirty="0">
                <a:solidFill>
                  <a:schemeClr val="accent1">
                    <a:lumMod val="75000"/>
                  </a:schemeClr>
                </a:solidFill>
              </a:rPr>
              <a:t>+'down', row, col);</a:t>
            </a:r>
          </a:p>
          <a:p>
            <a:r>
              <a:rPr lang="en-US" sz="1600" dirty="0">
                <a:solidFill>
                  <a:schemeClr val="accent1">
                    <a:lumMod val="75000"/>
                  </a:schemeClr>
                </a:solidFill>
              </a:rPr>
              <a:t>    </a:t>
            </a:r>
            <a:r>
              <a:rPr lang="en-US" sz="1600" dirty="0" err="1">
                <a:solidFill>
                  <a:schemeClr val="accent1">
                    <a:lumMod val="75000"/>
                  </a:schemeClr>
                </a:solidFill>
              </a:rPr>
              <a:t>str</a:t>
            </a:r>
            <a:r>
              <a:rPr lang="en-US" sz="1600" dirty="0">
                <a:solidFill>
                  <a:schemeClr val="accent1">
                    <a:lumMod val="75000"/>
                  </a:schemeClr>
                </a:solidFill>
              </a:rPr>
              <a:t> = </a:t>
            </a:r>
            <a:r>
              <a:rPr lang="en-US" sz="1600" dirty="0" err="1">
                <a:solidFill>
                  <a:schemeClr val="accent1">
                    <a:lumMod val="75000"/>
                  </a:schemeClr>
                </a:solidFill>
              </a:rPr>
              <a:t>dfs</a:t>
            </a:r>
            <a:r>
              <a:rPr lang="en-US" sz="1600" dirty="0">
                <a:solidFill>
                  <a:schemeClr val="accent1">
                    <a:lumMod val="75000"/>
                  </a:schemeClr>
                </a:solidFill>
              </a:rPr>
              <a:t>(</a:t>
            </a:r>
            <a:r>
              <a:rPr lang="en-US" sz="1600" dirty="0" err="1">
                <a:solidFill>
                  <a:schemeClr val="accent1">
                    <a:lumMod val="75000"/>
                  </a:schemeClr>
                </a:solidFill>
              </a:rPr>
              <a:t>i</a:t>
            </a:r>
            <a:r>
              <a:rPr lang="en-US" sz="1600" dirty="0">
                <a:solidFill>
                  <a:schemeClr val="accent1">
                    <a:lumMod val="75000"/>
                  </a:schemeClr>
                </a:solidFill>
              </a:rPr>
              <a:t>, j+1, grid, </a:t>
            </a:r>
            <a:r>
              <a:rPr lang="en-US" sz="1600" dirty="0" err="1">
                <a:solidFill>
                  <a:schemeClr val="accent1">
                    <a:lumMod val="75000"/>
                  </a:schemeClr>
                </a:solidFill>
              </a:rPr>
              <a:t>str</a:t>
            </a:r>
            <a:r>
              <a:rPr lang="en-US" sz="1600" dirty="0">
                <a:solidFill>
                  <a:schemeClr val="accent1">
                    <a:lumMod val="75000"/>
                  </a:schemeClr>
                </a:solidFill>
              </a:rPr>
              <a:t>+'right', row, col);</a:t>
            </a:r>
          </a:p>
          <a:p>
            <a:r>
              <a:rPr lang="en-US" sz="1600" dirty="0">
                <a:solidFill>
                  <a:schemeClr val="accent1">
                    <a:lumMod val="75000"/>
                  </a:schemeClr>
                </a:solidFill>
              </a:rPr>
              <a:t>    </a:t>
            </a:r>
            <a:r>
              <a:rPr lang="en-US" sz="1600" dirty="0" err="1">
                <a:solidFill>
                  <a:schemeClr val="accent1">
                    <a:lumMod val="75000"/>
                  </a:schemeClr>
                </a:solidFill>
              </a:rPr>
              <a:t>str</a:t>
            </a:r>
            <a:r>
              <a:rPr lang="en-US" sz="1600" dirty="0">
                <a:solidFill>
                  <a:schemeClr val="accent1">
                    <a:lumMod val="75000"/>
                  </a:schemeClr>
                </a:solidFill>
              </a:rPr>
              <a:t> = </a:t>
            </a:r>
            <a:r>
              <a:rPr lang="en-US" sz="1600" dirty="0" err="1">
                <a:solidFill>
                  <a:schemeClr val="accent1">
                    <a:lumMod val="75000"/>
                  </a:schemeClr>
                </a:solidFill>
              </a:rPr>
              <a:t>dfs</a:t>
            </a:r>
            <a:r>
              <a:rPr lang="en-US" sz="1600" dirty="0">
                <a:solidFill>
                  <a:schemeClr val="accent1">
                    <a:lumMod val="75000"/>
                  </a:schemeClr>
                </a:solidFill>
              </a:rPr>
              <a:t>(i-1, j, grid, </a:t>
            </a:r>
            <a:r>
              <a:rPr lang="en-US" sz="1600" dirty="0" err="1">
                <a:solidFill>
                  <a:schemeClr val="accent1">
                    <a:lumMod val="75000"/>
                  </a:schemeClr>
                </a:solidFill>
              </a:rPr>
              <a:t>str</a:t>
            </a:r>
            <a:r>
              <a:rPr lang="en-US" sz="1600" dirty="0">
                <a:solidFill>
                  <a:schemeClr val="accent1">
                    <a:lumMod val="75000"/>
                  </a:schemeClr>
                </a:solidFill>
              </a:rPr>
              <a:t>+'up', row, col);</a:t>
            </a:r>
          </a:p>
          <a:p>
            <a:r>
              <a:rPr lang="en-US" sz="1600" dirty="0">
                <a:solidFill>
                  <a:schemeClr val="accent1">
                    <a:lumMod val="75000"/>
                  </a:schemeClr>
                </a:solidFill>
              </a:rPr>
              <a:t>    </a:t>
            </a:r>
            <a:r>
              <a:rPr lang="en-US" sz="1600" dirty="0" err="1">
                <a:solidFill>
                  <a:schemeClr val="accent1">
                    <a:lumMod val="75000"/>
                  </a:schemeClr>
                </a:solidFill>
              </a:rPr>
              <a:t>str</a:t>
            </a:r>
            <a:r>
              <a:rPr lang="en-US" sz="1600" dirty="0">
                <a:solidFill>
                  <a:schemeClr val="accent1">
                    <a:lumMod val="75000"/>
                  </a:schemeClr>
                </a:solidFill>
              </a:rPr>
              <a:t> = </a:t>
            </a:r>
            <a:r>
              <a:rPr lang="en-US" sz="1600" dirty="0" err="1">
                <a:solidFill>
                  <a:schemeClr val="accent1">
                    <a:lumMod val="75000"/>
                  </a:schemeClr>
                </a:solidFill>
              </a:rPr>
              <a:t>dfs</a:t>
            </a:r>
            <a:r>
              <a:rPr lang="en-US" sz="1600" dirty="0">
                <a:solidFill>
                  <a:schemeClr val="accent1">
                    <a:lumMod val="75000"/>
                  </a:schemeClr>
                </a:solidFill>
              </a:rPr>
              <a:t>(</a:t>
            </a:r>
            <a:r>
              <a:rPr lang="en-US" sz="1600" dirty="0" err="1">
                <a:solidFill>
                  <a:schemeClr val="accent1">
                    <a:lumMod val="75000"/>
                  </a:schemeClr>
                </a:solidFill>
              </a:rPr>
              <a:t>i</a:t>
            </a:r>
            <a:r>
              <a:rPr lang="en-US" sz="1600" dirty="0">
                <a:solidFill>
                  <a:schemeClr val="accent1">
                    <a:lumMod val="75000"/>
                  </a:schemeClr>
                </a:solidFill>
              </a:rPr>
              <a:t>, j-1, grid, </a:t>
            </a:r>
            <a:r>
              <a:rPr lang="en-US" sz="1600" dirty="0" err="1">
                <a:solidFill>
                  <a:schemeClr val="accent1">
                    <a:lumMod val="75000"/>
                  </a:schemeClr>
                </a:solidFill>
              </a:rPr>
              <a:t>str</a:t>
            </a:r>
            <a:r>
              <a:rPr lang="en-US" sz="1600" dirty="0">
                <a:solidFill>
                  <a:schemeClr val="accent1">
                    <a:lumMod val="75000"/>
                  </a:schemeClr>
                </a:solidFill>
              </a:rPr>
              <a:t>+'left', row, col);</a:t>
            </a:r>
          </a:p>
          <a:p>
            <a:r>
              <a:rPr lang="en-US" sz="1600" dirty="0">
                <a:solidFill>
                  <a:schemeClr val="accent1">
                    <a:lumMod val="75000"/>
                  </a:schemeClr>
                </a:solidFill>
              </a:rPr>
              <a:t>    return </a:t>
            </a:r>
            <a:r>
              <a:rPr lang="en-US" sz="1600" dirty="0" err="1">
                <a:solidFill>
                  <a:schemeClr val="accent1">
                    <a:lumMod val="75000"/>
                  </a:schemeClr>
                </a:solidFill>
              </a:rPr>
              <a:t>str</a:t>
            </a:r>
            <a:r>
              <a:rPr lang="en-US" sz="1600" dirty="0">
                <a:solidFill>
                  <a:schemeClr val="accent1">
                    <a:lumMod val="75000"/>
                  </a:schemeClr>
                </a:solidFill>
              </a:rPr>
              <a:t>;</a:t>
            </a:r>
          </a:p>
          <a:p>
            <a:r>
              <a:rPr lang="en-US" sz="1600" dirty="0">
                <a:solidFill>
                  <a:schemeClr val="accent1">
                    <a:lumMod val="75000"/>
                  </a:schemeClr>
                </a:solidFill>
              </a:rPr>
              <a:t>};</a:t>
            </a:r>
          </a:p>
        </p:txBody>
      </p:sp>
    </p:spTree>
    <p:extLst>
      <p:ext uri="{BB962C8B-B14F-4D97-AF65-F5344CB8AC3E}">
        <p14:creationId xmlns:p14="http://schemas.microsoft.com/office/powerpoint/2010/main" val="1114866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154380"/>
            <a:ext cx="8943109" cy="313150"/>
          </a:xfrm>
        </p:spPr>
        <p:txBody>
          <a:bodyPr>
            <a:normAutofit fontScale="90000"/>
          </a:bodyPr>
          <a:lstStyle/>
          <a:p>
            <a:r>
              <a:rPr lang="en-US" sz="2400" b="1" dirty="0" smtClean="0"/>
              <a:t>Word search</a:t>
            </a:r>
            <a:endParaRPr lang="en-US" sz="2800" b="1" dirty="0"/>
          </a:p>
        </p:txBody>
      </p:sp>
      <p:sp>
        <p:nvSpPr>
          <p:cNvPr id="5" name="Rectangle 4"/>
          <p:cNvSpPr/>
          <p:nvPr/>
        </p:nvSpPr>
        <p:spPr>
          <a:xfrm>
            <a:off x="332509" y="550658"/>
            <a:ext cx="3574473" cy="3539430"/>
          </a:xfrm>
          <a:prstGeom prst="rect">
            <a:avLst/>
          </a:prstGeom>
        </p:spPr>
        <p:txBody>
          <a:bodyPr wrap="square">
            <a:spAutoFit/>
          </a:bodyPr>
          <a:lstStyle/>
          <a:p>
            <a:r>
              <a:rPr lang="en-US" sz="1400" dirty="0">
                <a:solidFill>
                  <a:srgbClr val="333333"/>
                </a:solidFill>
                <a:latin typeface="Helvetica Neue" charset="0"/>
              </a:rPr>
              <a:t>Given a 2D board and a word, find if the word exists in the grid</a:t>
            </a:r>
            <a:r>
              <a:rPr lang="en-US" sz="1400" dirty="0" smtClean="0">
                <a:solidFill>
                  <a:srgbClr val="333333"/>
                </a:solidFill>
                <a:latin typeface="Helvetica Neue" charset="0"/>
              </a:rPr>
              <a:t>. The </a:t>
            </a:r>
            <a:r>
              <a:rPr lang="en-US" sz="1400" dirty="0">
                <a:solidFill>
                  <a:srgbClr val="333333"/>
                </a:solidFill>
                <a:latin typeface="Helvetica Neue" charset="0"/>
              </a:rPr>
              <a:t>word can be constructed from letters of sequentially adjacent cell, where "adjacent" cells are those horizontally or vertically neighboring. The same letter cell may not be used more than once</a:t>
            </a:r>
            <a:r>
              <a:rPr lang="en-US" sz="1400" dirty="0" smtClean="0">
                <a:solidFill>
                  <a:srgbClr val="333333"/>
                </a:solidFill>
                <a:latin typeface="Helvetica Neue" charset="0"/>
              </a:rPr>
              <a:t>.</a:t>
            </a:r>
          </a:p>
          <a:p>
            <a:r>
              <a:rPr lang="en-US" sz="1400" dirty="0" smtClean="0">
                <a:solidFill>
                  <a:srgbClr val="333333"/>
                </a:solidFill>
                <a:latin typeface="Helvetica Neue" charset="0"/>
              </a:rPr>
              <a:t>For </a:t>
            </a:r>
            <a:r>
              <a:rPr lang="en-US" sz="1400" dirty="0">
                <a:solidFill>
                  <a:srgbClr val="333333"/>
                </a:solidFill>
                <a:latin typeface="Helvetica Neue" charset="0"/>
              </a:rPr>
              <a:t>example</a:t>
            </a:r>
            <a:r>
              <a:rPr lang="en-US" sz="1400" dirty="0" smtClean="0">
                <a:solidFill>
                  <a:srgbClr val="333333"/>
                </a:solidFill>
                <a:latin typeface="Helvetica Neue" charset="0"/>
              </a:rPr>
              <a:t>,</a:t>
            </a:r>
          </a:p>
          <a:p>
            <a:r>
              <a:rPr lang="en-US" sz="1400" dirty="0" smtClean="0">
                <a:solidFill>
                  <a:srgbClr val="333333"/>
                </a:solidFill>
                <a:latin typeface="Helvetica Neue" charset="0"/>
              </a:rPr>
              <a:t>Given </a:t>
            </a:r>
            <a:r>
              <a:rPr lang="en-US" sz="1400" dirty="0">
                <a:solidFill>
                  <a:srgbClr val="333333"/>
                </a:solidFill>
                <a:latin typeface="Helvetica Neue" charset="0"/>
              </a:rPr>
              <a:t>board =[  </a:t>
            </a:r>
            <a:endParaRPr lang="en-US" sz="1400" dirty="0" smtClean="0">
              <a:solidFill>
                <a:srgbClr val="333333"/>
              </a:solidFill>
              <a:latin typeface="Helvetica Neue" charset="0"/>
            </a:endParaRPr>
          </a:p>
          <a:p>
            <a:r>
              <a:rPr lang="en-US" sz="1400" dirty="0" smtClean="0">
                <a:solidFill>
                  <a:srgbClr val="333333"/>
                </a:solidFill>
                <a:latin typeface="Helvetica Neue" charset="0"/>
              </a:rPr>
              <a:t>[</a:t>
            </a:r>
            <a:r>
              <a:rPr lang="en-US" sz="1400" dirty="0">
                <a:solidFill>
                  <a:srgbClr val="333333"/>
                </a:solidFill>
                <a:latin typeface="Helvetica Neue" charset="0"/>
              </a:rPr>
              <a:t>'A','B','C','E'],   </a:t>
            </a:r>
            <a:endParaRPr lang="en-US" sz="1400" dirty="0" smtClean="0">
              <a:solidFill>
                <a:srgbClr val="333333"/>
              </a:solidFill>
              <a:latin typeface="Helvetica Neue" charset="0"/>
            </a:endParaRPr>
          </a:p>
          <a:p>
            <a:r>
              <a:rPr lang="en-US" sz="1400" dirty="0" smtClean="0">
                <a:solidFill>
                  <a:srgbClr val="333333"/>
                </a:solidFill>
                <a:latin typeface="Helvetica Neue" charset="0"/>
              </a:rPr>
              <a:t>['S</a:t>
            </a:r>
            <a:r>
              <a:rPr lang="en-US" sz="1400" dirty="0">
                <a:solidFill>
                  <a:srgbClr val="333333"/>
                </a:solidFill>
                <a:latin typeface="Helvetica Neue" charset="0"/>
              </a:rPr>
              <a:t>','F','C','S'],   </a:t>
            </a:r>
            <a:endParaRPr lang="en-US" sz="1400" dirty="0" smtClean="0">
              <a:solidFill>
                <a:srgbClr val="333333"/>
              </a:solidFill>
              <a:latin typeface="Helvetica Neue" charset="0"/>
            </a:endParaRPr>
          </a:p>
          <a:p>
            <a:r>
              <a:rPr lang="en-US" sz="1400" dirty="0" smtClean="0">
                <a:solidFill>
                  <a:srgbClr val="333333"/>
                </a:solidFill>
                <a:latin typeface="Helvetica Neue" charset="0"/>
              </a:rPr>
              <a:t>[</a:t>
            </a:r>
            <a:r>
              <a:rPr lang="en-US" sz="1400" dirty="0">
                <a:solidFill>
                  <a:srgbClr val="333333"/>
                </a:solidFill>
                <a:latin typeface="Helvetica Neue" charset="0"/>
              </a:rPr>
              <a:t>'A','D','E','E</a:t>
            </a:r>
            <a:r>
              <a:rPr lang="en-US" sz="1400" dirty="0" smtClean="0">
                <a:solidFill>
                  <a:srgbClr val="333333"/>
                </a:solidFill>
                <a:latin typeface="Helvetica Neue" charset="0"/>
              </a:rPr>
              <a:t>']]</a:t>
            </a:r>
          </a:p>
          <a:p>
            <a:endParaRPr lang="en-US" sz="1400" dirty="0" smtClean="0">
              <a:solidFill>
                <a:srgbClr val="333333"/>
              </a:solidFill>
              <a:latin typeface="Helvetica Neue" charset="0"/>
            </a:endParaRPr>
          </a:p>
          <a:p>
            <a:r>
              <a:rPr lang="en-US" sz="1400" dirty="0" smtClean="0">
                <a:solidFill>
                  <a:srgbClr val="333333"/>
                </a:solidFill>
                <a:latin typeface="Helvetica Neue" charset="0"/>
              </a:rPr>
              <a:t>word </a:t>
            </a:r>
            <a:r>
              <a:rPr lang="en-US" sz="1400" dirty="0">
                <a:solidFill>
                  <a:srgbClr val="333333"/>
                </a:solidFill>
                <a:latin typeface="Helvetica Neue" charset="0"/>
              </a:rPr>
              <a:t>= "ABCCED", -&gt; returns true</a:t>
            </a:r>
            <a:r>
              <a:rPr lang="en-US" sz="1400" dirty="0" smtClean="0">
                <a:solidFill>
                  <a:srgbClr val="333333"/>
                </a:solidFill>
                <a:latin typeface="Helvetica Neue" charset="0"/>
              </a:rPr>
              <a:t>,</a:t>
            </a:r>
          </a:p>
          <a:p>
            <a:r>
              <a:rPr lang="en-US" sz="1400" dirty="0" smtClean="0">
                <a:solidFill>
                  <a:srgbClr val="333333"/>
                </a:solidFill>
                <a:latin typeface="Helvetica Neue" charset="0"/>
              </a:rPr>
              <a:t>word </a:t>
            </a:r>
            <a:r>
              <a:rPr lang="en-US" sz="1400" dirty="0">
                <a:solidFill>
                  <a:srgbClr val="333333"/>
                </a:solidFill>
                <a:latin typeface="Helvetica Neue" charset="0"/>
              </a:rPr>
              <a:t>= "SEE", -&gt; returns true</a:t>
            </a:r>
            <a:r>
              <a:rPr lang="en-US" sz="1400" dirty="0" smtClean="0">
                <a:solidFill>
                  <a:srgbClr val="333333"/>
                </a:solidFill>
                <a:latin typeface="Helvetica Neue" charset="0"/>
              </a:rPr>
              <a:t>,</a:t>
            </a:r>
          </a:p>
          <a:p>
            <a:r>
              <a:rPr lang="en-US" sz="1400" dirty="0" smtClean="0">
                <a:solidFill>
                  <a:srgbClr val="333333"/>
                </a:solidFill>
                <a:latin typeface="Helvetica Neue" charset="0"/>
              </a:rPr>
              <a:t>word </a:t>
            </a:r>
            <a:r>
              <a:rPr lang="en-US" sz="1400" dirty="0">
                <a:solidFill>
                  <a:srgbClr val="333333"/>
                </a:solidFill>
                <a:latin typeface="Helvetica Neue" charset="0"/>
              </a:rPr>
              <a:t>= "ABCB", -&gt; returns false.</a:t>
            </a:r>
            <a:endParaRPr lang="en-US" sz="2400" dirty="0">
              <a:effectLst/>
              <a:latin typeface="Calibri" charset="0"/>
              <a:ea typeface="DengXian" charset="-122"/>
              <a:cs typeface="Times New Roman" charset="0"/>
            </a:endParaRPr>
          </a:p>
        </p:txBody>
      </p:sp>
      <p:sp>
        <p:nvSpPr>
          <p:cNvPr id="6" name="Rectangle 5"/>
          <p:cNvSpPr/>
          <p:nvPr/>
        </p:nvSpPr>
        <p:spPr>
          <a:xfrm>
            <a:off x="4445329" y="0"/>
            <a:ext cx="7592291" cy="69865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a:t>var</a:t>
            </a:r>
            <a:r>
              <a:rPr lang="en-US" sz="1600" dirty="0"/>
              <a:t> exist = function(board, word) {</a:t>
            </a:r>
          </a:p>
          <a:p>
            <a:r>
              <a:rPr lang="en-US" sz="1600" dirty="0"/>
              <a:t>    // start from each element in the board. use </a:t>
            </a:r>
            <a:r>
              <a:rPr lang="en-US" sz="1600" dirty="0" err="1"/>
              <a:t>dfs</a:t>
            </a:r>
            <a:r>
              <a:rPr lang="en-US" sz="1600" dirty="0"/>
              <a:t> to go down to search, return false if not found then start on next element again.</a:t>
            </a:r>
          </a:p>
          <a:p>
            <a:r>
              <a:rPr lang="en-US" sz="1600" dirty="0"/>
              <a:t>    </a:t>
            </a:r>
            <a:r>
              <a:rPr lang="en-US" sz="1600" dirty="0" err="1"/>
              <a:t>var</a:t>
            </a:r>
            <a:r>
              <a:rPr lang="en-US" sz="1600" dirty="0"/>
              <a:t> visited = [];</a:t>
            </a:r>
          </a:p>
          <a:p>
            <a:r>
              <a:rPr lang="en-US" sz="1600" dirty="0"/>
              <a:t>    for(</a:t>
            </a:r>
            <a:r>
              <a:rPr lang="en-US" sz="1600" dirty="0" err="1"/>
              <a:t>var</a:t>
            </a:r>
            <a:r>
              <a:rPr lang="en-US" sz="1600" dirty="0"/>
              <a:t> </a:t>
            </a:r>
            <a:r>
              <a:rPr lang="en-US" sz="1600" dirty="0" err="1"/>
              <a:t>i</a:t>
            </a:r>
            <a:r>
              <a:rPr lang="en-US" sz="1600" dirty="0"/>
              <a:t>=0; </a:t>
            </a:r>
            <a:r>
              <a:rPr lang="en-US" sz="1600" dirty="0" err="1"/>
              <a:t>i</a:t>
            </a:r>
            <a:r>
              <a:rPr lang="en-US" sz="1600" dirty="0"/>
              <a:t>&lt;</a:t>
            </a:r>
            <a:r>
              <a:rPr lang="en-US" sz="1600" dirty="0" err="1"/>
              <a:t>board.length</a:t>
            </a:r>
            <a:r>
              <a:rPr lang="en-US" sz="1600" dirty="0"/>
              <a:t>; </a:t>
            </a:r>
            <a:r>
              <a:rPr lang="en-US" sz="1600" dirty="0" err="1"/>
              <a:t>i</a:t>
            </a:r>
            <a:r>
              <a:rPr lang="en-US" sz="1600" dirty="0"/>
              <a:t>++) {</a:t>
            </a:r>
          </a:p>
          <a:p>
            <a:r>
              <a:rPr lang="en-US" sz="1600" dirty="0"/>
              <a:t>        visited[</a:t>
            </a:r>
            <a:r>
              <a:rPr lang="en-US" sz="1600" dirty="0" err="1"/>
              <a:t>i</a:t>
            </a:r>
            <a:r>
              <a:rPr lang="en-US" sz="1600" dirty="0"/>
              <a:t>] = [];</a:t>
            </a:r>
          </a:p>
          <a:p>
            <a:r>
              <a:rPr lang="en-US" sz="1600" dirty="0"/>
              <a:t>    }</a:t>
            </a:r>
          </a:p>
          <a:p>
            <a:r>
              <a:rPr lang="en-US" sz="1600" dirty="0"/>
              <a:t>    for(</a:t>
            </a:r>
            <a:r>
              <a:rPr lang="en-US" sz="1600" dirty="0" err="1"/>
              <a:t>var</a:t>
            </a:r>
            <a:r>
              <a:rPr lang="en-US" sz="1600" dirty="0"/>
              <a:t> </a:t>
            </a:r>
            <a:r>
              <a:rPr lang="en-US" sz="1600" dirty="0" err="1"/>
              <a:t>i</a:t>
            </a:r>
            <a:r>
              <a:rPr lang="en-US" sz="1600" dirty="0"/>
              <a:t>=0; </a:t>
            </a:r>
            <a:r>
              <a:rPr lang="en-US" sz="1600" dirty="0" err="1"/>
              <a:t>i</a:t>
            </a:r>
            <a:r>
              <a:rPr lang="en-US" sz="1600" dirty="0"/>
              <a:t>&lt;</a:t>
            </a:r>
            <a:r>
              <a:rPr lang="en-US" sz="1600" dirty="0" err="1"/>
              <a:t>board.length</a:t>
            </a:r>
            <a:r>
              <a:rPr lang="en-US" sz="1600" dirty="0"/>
              <a:t>; </a:t>
            </a:r>
            <a:r>
              <a:rPr lang="en-US" sz="1600" dirty="0" err="1"/>
              <a:t>i</a:t>
            </a:r>
            <a:r>
              <a:rPr lang="en-US" sz="1600" dirty="0"/>
              <a:t>++) {</a:t>
            </a:r>
          </a:p>
          <a:p>
            <a:r>
              <a:rPr lang="en-US" sz="1600" dirty="0"/>
              <a:t>        for(</a:t>
            </a:r>
            <a:r>
              <a:rPr lang="en-US" sz="1600" dirty="0" err="1"/>
              <a:t>var</a:t>
            </a:r>
            <a:r>
              <a:rPr lang="en-US" sz="1600" dirty="0"/>
              <a:t> j=0; j&lt;board[0].length; j++) {</a:t>
            </a:r>
          </a:p>
          <a:p>
            <a:r>
              <a:rPr lang="en-US" sz="1600" dirty="0"/>
              <a:t>            </a:t>
            </a:r>
            <a:r>
              <a:rPr lang="en-US" sz="1600" dirty="0" err="1"/>
              <a:t>var</a:t>
            </a:r>
            <a:r>
              <a:rPr lang="en-US" sz="1600" dirty="0"/>
              <a:t> flag = </a:t>
            </a:r>
            <a:r>
              <a:rPr lang="en-US" sz="1600" dirty="0" err="1"/>
              <a:t>dfs</a:t>
            </a:r>
            <a:r>
              <a:rPr lang="en-US" sz="1600" dirty="0"/>
              <a:t>(</a:t>
            </a:r>
            <a:r>
              <a:rPr lang="en-US" sz="1600" dirty="0" err="1"/>
              <a:t>i</a:t>
            </a:r>
            <a:r>
              <a:rPr lang="en-US" sz="1600" dirty="0"/>
              <a:t>, j, word, 0, board, visited);</a:t>
            </a:r>
          </a:p>
          <a:p>
            <a:r>
              <a:rPr lang="en-US" sz="1600" dirty="0"/>
              <a:t>            if(flag === true) return true;</a:t>
            </a:r>
          </a:p>
          <a:p>
            <a:r>
              <a:rPr lang="en-US" sz="1600" dirty="0"/>
              <a:t>        }</a:t>
            </a:r>
          </a:p>
          <a:p>
            <a:r>
              <a:rPr lang="en-US" sz="1600" dirty="0"/>
              <a:t>    }</a:t>
            </a:r>
          </a:p>
          <a:p>
            <a:r>
              <a:rPr lang="en-US" sz="1600" dirty="0"/>
              <a:t>    return false;</a:t>
            </a:r>
          </a:p>
          <a:p>
            <a:r>
              <a:rPr lang="en-US" sz="1600" dirty="0"/>
              <a:t>};</a:t>
            </a:r>
          </a:p>
          <a:p>
            <a:r>
              <a:rPr lang="en-US" sz="1600" dirty="0"/>
              <a:t> </a:t>
            </a:r>
          </a:p>
          <a:p>
            <a:r>
              <a:rPr lang="en-US" sz="1600" dirty="0" err="1">
                <a:solidFill>
                  <a:schemeClr val="accent1">
                    <a:lumMod val="75000"/>
                  </a:schemeClr>
                </a:solidFill>
              </a:rPr>
              <a:t>var</a:t>
            </a:r>
            <a:r>
              <a:rPr lang="en-US" sz="1600" dirty="0">
                <a:solidFill>
                  <a:schemeClr val="accent1">
                    <a:lumMod val="75000"/>
                  </a:schemeClr>
                </a:solidFill>
              </a:rPr>
              <a:t> </a:t>
            </a:r>
            <a:r>
              <a:rPr lang="en-US" sz="1600" dirty="0" err="1">
                <a:solidFill>
                  <a:schemeClr val="accent1">
                    <a:lumMod val="75000"/>
                  </a:schemeClr>
                </a:solidFill>
              </a:rPr>
              <a:t>dfs</a:t>
            </a:r>
            <a:r>
              <a:rPr lang="en-US" sz="1600" dirty="0">
                <a:solidFill>
                  <a:schemeClr val="accent1">
                    <a:lumMod val="75000"/>
                  </a:schemeClr>
                </a:solidFill>
              </a:rPr>
              <a:t> = function(</a:t>
            </a:r>
            <a:r>
              <a:rPr lang="en-US" sz="1600" dirty="0" err="1">
                <a:solidFill>
                  <a:schemeClr val="accent1">
                    <a:lumMod val="75000"/>
                  </a:schemeClr>
                </a:solidFill>
              </a:rPr>
              <a:t>i</a:t>
            </a:r>
            <a:r>
              <a:rPr lang="en-US" sz="1600" dirty="0">
                <a:solidFill>
                  <a:schemeClr val="accent1">
                    <a:lumMod val="75000"/>
                  </a:schemeClr>
                </a:solidFill>
              </a:rPr>
              <a:t>, j, word, index, board, visited) {</a:t>
            </a:r>
          </a:p>
          <a:p>
            <a:r>
              <a:rPr lang="en-US" sz="1600" dirty="0">
                <a:solidFill>
                  <a:schemeClr val="accent1">
                    <a:lumMod val="75000"/>
                  </a:schemeClr>
                </a:solidFill>
              </a:rPr>
              <a:t>    if(index === </a:t>
            </a:r>
            <a:r>
              <a:rPr lang="en-US" sz="1600" dirty="0" err="1">
                <a:solidFill>
                  <a:schemeClr val="accent1">
                    <a:lumMod val="75000"/>
                  </a:schemeClr>
                </a:solidFill>
              </a:rPr>
              <a:t>word.length</a:t>
            </a:r>
            <a:r>
              <a:rPr lang="en-US" sz="1600" dirty="0">
                <a:solidFill>
                  <a:schemeClr val="accent1">
                    <a:lumMod val="75000"/>
                  </a:schemeClr>
                </a:solidFill>
              </a:rPr>
              <a:t>)  return true;</a:t>
            </a:r>
          </a:p>
          <a:p>
            <a:r>
              <a:rPr lang="en-US" sz="1600" dirty="0">
                <a:solidFill>
                  <a:schemeClr val="accent1">
                    <a:lumMod val="75000"/>
                  </a:schemeClr>
                </a:solidFill>
              </a:rPr>
              <a:t>    if(</a:t>
            </a:r>
            <a:r>
              <a:rPr lang="en-US" sz="1600" dirty="0" err="1">
                <a:solidFill>
                  <a:schemeClr val="accent1">
                    <a:lumMod val="75000"/>
                  </a:schemeClr>
                </a:solidFill>
              </a:rPr>
              <a:t>i</a:t>
            </a:r>
            <a:r>
              <a:rPr lang="en-US" sz="1600" dirty="0">
                <a:solidFill>
                  <a:schemeClr val="accent1">
                    <a:lumMod val="75000"/>
                  </a:schemeClr>
                </a:solidFill>
              </a:rPr>
              <a:t>&lt;0 || j&lt;0 ||</a:t>
            </a:r>
            <a:r>
              <a:rPr lang="en-US" sz="1600" dirty="0" err="1">
                <a:solidFill>
                  <a:schemeClr val="accent1">
                    <a:lumMod val="75000"/>
                  </a:schemeClr>
                </a:solidFill>
              </a:rPr>
              <a:t>i</a:t>
            </a:r>
            <a:r>
              <a:rPr lang="en-US" sz="1600" dirty="0">
                <a:solidFill>
                  <a:schemeClr val="accent1">
                    <a:lumMod val="75000"/>
                  </a:schemeClr>
                </a:solidFill>
              </a:rPr>
              <a:t>&gt;= </a:t>
            </a:r>
            <a:r>
              <a:rPr lang="en-US" sz="1600" dirty="0" err="1">
                <a:solidFill>
                  <a:schemeClr val="accent1">
                    <a:lumMod val="75000"/>
                  </a:schemeClr>
                </a:solidFill>
              </a:rPr>
              <a:t>board.length</a:t>
            </a:r>
            <a:r>
              <a:rPr lang="en-US" sz="1600" dirty="0">
                <a:solidFill>
                  <a:schemeClr val="accent1">
                    <a:lumMod val="75000"/>
                  </a:schemeClr>
                </a:solidFill>
              </a:rPr>
              <a:t> || j&gt;=board[0].length || </a:t>
            </a:r>
            <a:endParaRPr lang="en-US" sz="1600" dirty="0" smtClean="0">
              <a:solidFill>
                <a:schemeClr val="accent1">
                  <a:lumMod val="75000"/>
                </a:schemeClr>
              </a:solidFill>
            </a:endParaRPr>
          </a:p>
          <a:p>
            <a:r>
              <a:rPr lang="en-US" sz="1600" dirty="0">
                <a:solidFill>
                  <a:schemeClr val="accent1">
                    <a:lumMod val="75000"/>
                  </a:schemeClr>
                </a:solidFill>
              </a:rPr>
              <a:t>	</a:t>
            </a:r>
            <a:r>
              <a:rPr lang="en-US" sz="1600" dirty="0" smtClean="0">
                <a:solidFill>
                  <a:schemeClr val="accent1">
                    <a:lumMod val="75000"/>
                  </a:schemeClr>
                </a:solidFill>
              </a:rPr>
              <a:t>word[index</a:t>
            </a:r>
            <a:r>
              <a:rPr lang="en-US" sz="1600" dirty="0">
                <a:solidFill>
                  <a:schemeClr val="accent1">
                    <a:lumMod val="75000"/>
                  </a:schemeClr>
                </a:solidFill>
              </a:rPr>
              <a:t>] !== board[</a:t>
            </a:r>
            <a:r>
              <a:rPr lang="en-US" sz="1600" dirty="0" err="1">
                <a:solidFill>
                  <a:schemeClr val="accent1">
                    <a:lumMod val="75000"/>
                  </a:schemeClr>
                </a:solidFill>
              </a:rPr>
              <a:t>i</a:t>
            </a:r>
            <a:r>
              <a:rPr lang="en-US" sz="1600" dirty="0">
                <a:solidFill>
                  <a:schemeClr val="accent1">
                    <a:lumMod val="75000"/>
                  </a:schemeClr>
                </a:solidFill>
              </a:rPr>
              <a:t>][j] || visited[</a:t>
            </a:r>
            <a:r>
              <a:rPr lang="en-US" sz="1600" dirty="0" err="1">
                <a:solidFill>
                  <a:schemeClr val="accent1">
                    <a:lumMod val="75000"/>
                  </a:schemeClr>
                </a:solidFill>
              </a:rPr>
              <a:t>i</a:t>
            </a:r>
            <a:r>
              <a:rPr lang="en-US" sz="1600" dirty="0">
                <a:solidFill>
                  <a:schemeClr val="accent1">
                    <a:lumMod val="75000"/>
                  </a:schemeClr>
                </a:solidFill>
              </a:rPr>
              <a:t>][j])  return false;</a:t>
            </a:r>
          </a:p>
          <a:p>
            <a:r>
              <a:rPr lang="en-US" sz="1600" dirty="0">
                <a:solidFill>
                  <a:schemeClr val="accent1">
                    <a:lumMod val="75000"/>
                  </a:schemeClr>
                </a:solidFill>
              </a:rPr>
              <a:t>    visited[</a:t>
            </a:r>
            <a:r>
              <a:rPr lang="en-US" sz="1600" dirty="0" err="1">
                <a:solidFill>
                  <a:schemeClr val="accent1">
                    <a:lumMod val="75000"/>
                  </a:schemeClr>
                </a:solidFill>
              </a:rPr>
              <a:t>i</a:t>
            </a:r>
            <a:r>
              <a:rPr lang="en-US" sz="1600" dirty="0">
                <a:solidFill>
                  <a:schemeClr val="accent1">
                    <a:lumMod val="75000"/>
                  </a:schemeClr>
                </a:solidFill>
              </a:rPr>
              <a:t>][j] = true;</a:t>
            </a:r>
          </a:p>
          <a:p>
            <a:r>
              <a:rPr lang="en-US" sz="1600" dirty="0">
                <a:solidFill>
                  <a:schemeClr val="accent1">
                    <a:lumMod val="75000"/>
                  </a:schemeClr>
                </a:solidFill>
              </a:rPr>
              <a:t>    if(</a:t>
            </a:r>
            <a:r>
              <a:rPr lang="en-US" sz="1600" dirty="0" err="1">
                <a:solidFill>
                  <a:schemeClr val="accent1">
                    <a:lumMod val="75000"/>
                  </a:schemeClr>
                </a:solidFill>
              </a:rPr>
              <a:t>dfs</a:t>
            </a:r>
            <a:r>
              <a:rPr lang="en-US" sz="1600" dirty="0">
                <a:solidFill>
                  <a:schemeClr val="accent1">
                    <a:lumMod val="75000"/>
                  </a:schemeClr>
                </a:solidFill>
              </a:rPr>
              <a:t>(i+1, j, word, index+1, board, visited))   return true;</a:t>
            </a:r>
          </a:p>
          <a:p>
            <a:r>
              <a:rPr lang="en-US" sz="1600" dirty="0">
                <a:solidFill>
                  <a:schemeClr val="accent1">
                    <a:lumMod val="75000"/>
                  </a:schemeClr>
                </a:solidFill>
              </a:rPr>
              <a:t>    if(</a:t>
            </a:r>
            <a:r>
              <a:rPr lang="en-US" sz="1600" dirty="0" err="1">
                <a:solidFill>
                  <a:schemeClr val="accent1">
                    <a:lumMod val="75000"/>
                  </a:schemeClr>
                </a:solidFill>
              </a:rPr>
              <a:t>dfs</a:t>
            </a:r>
            <a:r>
              <a:rPr lang="en-US" sz="1600" dirty="0">
                <a:solidFill>
                  <a:schemeClr val="accent1">
                    <a:lumMod val="75000"/>
                  </a:schemeClr>
                </a:solidFill>
              </a:rPr>
              <a:t>(i-1, j, word, index+1, board, visited))   return true;</a:t>
            </a:r>
          </a:p>
          <a:p>
            <a:r>
              <a:rPr lang="en-US" sz="1600" dirty="0">
                <a:solidFill>
                  <a:schemeClr val="accent1">
                    <a:lumMod val="75000"/>
                  </a:schemeClr>
                </a:solidFill>
              </a:rPr>
              <a:t>    if(</a:t>
            </a:r>
            <a:r>
              <a:rPr lang="en-US" sz="1600" dirty="0" err="1">
                <a:solidFill>
                  <a:schemeClr val="accent1">
                    <a:lumMod val="75000"/>
                  </a:schemeClr>
                </a:solidFill>
              </a:rPr>
              <a:t>dfs</a:t>
            </a:r>
            <a:r>
              <a:rPr lang="en-US" sz="1600" dirty="0">
                <a:solidFill>
                  <a:schemeClr val="accent1">
                    <a:lumMod val="75000"/>
                  </a:schemeClr>
                </a:solidFill>
              </a:rPr>
              <a:t>(</a:t>
            </a:r>
            <a:r>
              <a:rPr lang="en-US" sz="1600" dirty="0" err="1">
                <a:solidFill>
                  <a:schemeClr val="accent1">
                    <a:lumMod val="75000"/>
                  </a:schemeClr>
                </a:solidFill>
              </a:rPr>
              <a:t>i</a:t>
            </a:r>
            <a:r>
              <a:rPr lang="en-US" sz="1600" dirty="0">
                <a:solidFill>
                  <a:schemeClr val="accent1">
                    <a:lumMod val="75000"/>
                  </a:schemeClr>
                </a:solidFill>
              </a:rPr>
              <a:t>, j+1, word, index+1, board, visited))   return true;</a:t>
            </a:r>
          </a:p>
          <a:p>
            <a:r>
              <a:rPr lang="en-US" sz="1600" dirty="0">
                <a:solidFill>
                  <a:schemeClr val="accent1">
                    <a:lumMod val="75000"/>
                  </a:schemeClr>
                </a:solidFill>
              </a:rPr>
              <a:t>    if(</a:t>
            </a:r>
            <a:r>
              <a:rPr lang="en-US" sz="1600" dirty="0" err="1">
                <a:solidFill>
                  <a:schemeClr val="accent1">
                    <a:lumMod val="75000"/>
                  </a:schemeClr>
                </a:solidFill>
              </a:rPr>
              <a:t>dfs</a:t>
            </a:r>
            <a:r>
              <a:rPr lang="en-US" sz="1600" dirty="0">
                <a:solidFill>
                  <a:schemeClr val="accent1">
                    <a:lumMod val="75000"/>
                  </a:schemeClr>
                </a:solidFill>
              </a:rPr>
              <a:t>(</a:t>
            </a:r>
            <a:r>
              <a:rPr lang="en-US" sz="1600" dirty="0" err="1">
                <a:solidFill>
                  <a:schemeClr val="accent1">
                    <a:lumMod val="75000"/>
                  </a:schemeClr>
                </a:solidFill>
              </a:rPr>
              <a:t>i</a:t>
            </a:r>
            <a:r>
              <a:rPr lang="en-US" sz="1600" dirty="0">
                <a:solidFill>
                  <a:schemeClr val="accent1">
                    <a:lumMod val="75000"/>
                  </a:schemeClr>
                </a:solidFill>
              </a:rPr>
              <a:t>, j-1, word, index+1, board, visited))   return true;</a:t>
            </a:r>
          </a:p>
          <a:p>
            <a:r>
              <a:rPr lang="en-US" sz="1600" dirty="0">
                <a:solidFill>
                  <a:schemeClr val="accent1">
                    <a:lumMod val="75000"/>
                  </a:schemeClr>
                </a:solidFill>
              </a:rPr>
              <a:t>    visited[</a:t>
            </a:r>
            <a:r>
              <a:rPr lang="en-US" sz="1600" dirty="0" err="1">
                <a:solidFill>
                  <a:schemeClr val="accent1">
                    <a:lumMod val="75000"/>
                  </a:schemeClr>
                </a:solidFill>
              </a:rPr>
              <a:t>i</a:t>
            </a:r>
            <a:r>
              <a:rPr lang="en-US" sz="1600" dirty="0">
                <a:solidFill>
                  <a:schemeClr val="accent1">
                    <a:lumMod val="75000"/>
                  </a:schemeClr>
                </a:solidFill>
              </a:rPr>
              <a:t>][j] = false;</a:t>
            </a:r>
          </a:p>
          <a:p>
            <a:r>
              <a:rPr lang="en-US" sz="1600" dirty="0">
                <a:solidFill>
                  <a:schemeClr val="accent1">
                    <a:lumMod val="75000"/>
                  </a:schemeClr>
                </a:solidFill>
              </a:rPr>
              <a:t>    return false;</a:t>
            </a:r>
          </a:p>
          <a:p>
            <a:r>
              <a:rPr lang="en-US" sz="1600" dirty="0" smtClean="0">
                <a:solidFill>
                  <a:schemeClr val="accent1">
                    <a:lumMod val="75000"/>
                  </a:schemeClr>
                </a:solidFill>
              </a:rPr>
              <a:t>};</a:t>
            </a:r>
            <a:endParaRPr lang="en-US" sz="1600" dirty="0">
              <a:solidFill>
                <a:schemeClr val="accent1">
                  <a:lumMod val="75000"/>
                </a:schemeClr>
              </a:solidFill>
            </a:endParaRPr>
          </a:p>
        </p:txBody>
      </p:sp>
    </p:spTree>
    <p:extLst>
      <p:ext uri="{BB962C8B-B14F-4D97-AF65-F5344CB8AC3E}">
        <p14:creationId xmlns:p14="http://schemas.microsoft.com/office/powerpoint/2010/main" val="1930785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154380"/>
            <a:ext cx="8943109" cy="313150"/>
          </a:xfrm>
        </p:spPr>
        <p:txBody>
          <a:bodyPr>
            <a:normAutofit fontScale="90000"/>
          </a:bodyPr>
          <a:lstStyle/>
          <a:p>
            <a:r>
              <a:rPr lang="en-US" sz="2400" b="1" dirty="0" smtClean="0"/>
              <a:t>Pacific </a:t>
            </a:r>
            <a:r>
              <a:rPr lang="en-US" sz="2400" b="1" dirty="0"/>
              <a:t>Atlantic Water Flow</a:t>
            </a:r>
            <a:endParaRPr lang="en-US" sz="2800" b="1" dirty="0"/>
          </a:p>
        </p:txBody>
      </p:sp>
      <p:sp>
        <p:nvSpPr>
          <p:cNvPr id="5" name="Rectangle 4"/>
          <p:cNvSpPr/>
          <p:nvPr/>
        </p:nvSpPr>
        <p:spPr>
          <a:xfrm>
            <a:off x="332509" y="550658"/>
            <a:ext cx="11649694" cy="5478423"/>
          </a:xfrm>
          <a:prstGeom prst="rect">
            <a:avLst/>
          </a:prstGeom>
        </p:spPr>
        <p:txBody>
          <a:bodyPr wrap="square">
            <a:spAutoFit/>
          </a:bodyPr>
          <a:lstStyle/>
          <a:p>
            <a:r>
              <a:rPr lang="en-US" sz="1400" dirty="0"/>
              <a:t>Given an m x n matrix of non-negative integers representing the height of each unit cell </a:t>
            </a:r>
            <a:r>
              <a:rPr lang="en-US" sz="1400" dirty="0" smtClean="0"/>
              <a:t>in </a:t>
            </a:r>
            <a:r>
              <a:rPr lang="en-US" sz="1400" dirty="0"/>
              <a:t>a continent, the "Pacific ocean" touches the left and top edges of the matrix </a:t>
            </a:r>
            <a:r>
              <a:rPr lang="en-US" sz="1400" dirty="0" smtClean="0"/>
              <a:t> and </a:t>
            </a:r>
            <a:r>
              <a:rPr lang="en-US" sz="1400" dirty="0"/>
              <a:t>the "Atlantic ocean" touches the right and bottom </a:t>
            </a:r>
            <a:r>
              <a:rPr lang="en-US" sz="1400" dirty="0" smtClean="0"/>
              <a:t>edges.  Water </a:t>
            </a:r>
            <a:r>
              <a:rPr lang="en-US" sz="1400" dirty="0"/>
              <a:t>can only flow in four directions (up, down, left, or right) </a:t>
            </a:r>
            <a:r>
              <a:rPr lang="en-US" sz="1400" dirty="0" smtClean="0"/>
              <a:t> from </a:t>
            </a:r>
            <a:r>
              <a:rPr lang="en-US" sz="1400" dirty="0"/>
              <a:t>a cell to another one with height equal or </a:t>
            </a:r>
            <a:r>
              <a:rPr lang="en-US" sz="1400" dirty="0" smtClean="0"/>
              <a:t>lower.  Find </a:t>
            </a:r>
            <a:r>
              <a:rPr lang="en-US" sz="1400" dirty="0"/>
              <a:t>the list of grid coordinates where water can flow to both the Pacific and Atlantic ocean</a:t>
            </a:r>
            <a:r>
              <a:rPr lang="en-US" sz="1400" dirty="0" smtClean="0"/>
              <a:t>.</a:t>
            </a:r>
            <a:endParaRPr lang="en-US" sz="1400" dirty="0"/>
          </a:p>
          <a:p>
            <a:r>
              <a:rPr lang="en-US" sz="1400" dirty="0"/>
              <a:t>Example</a:t>
            </a:r>
            <a:r>
              <a:rPr lang="en-US" sz="1400" dirty="0" smtClean="0"/>
              <a:t>:</a:t>
            </a:r>
            <a:endParaRPr lang="en-US" sz="1400" dirty="0"/>
          </a:p>
          <a:p>
            <a:r>
              <a:rPr lang="en-US" sz="1400" dirty="0"/>
              <a:t>Given the following 5x5 matrix</a:t>
            </a:r>
            <a:r>
              <a:rPr lang="en-US" sz="1400" dirty="0" smtClean="0"/>
              <a:t>:</a:t>
            </a:r>
            <a:endParaRPr lang="en-US" sz="1400" dirty="0"/>
          </a:p>
          <a:p>
            <a:r>
              <a:rPr lang="en-US" sz="1400" dirty="0"/>
              <a:t>  Pacific ~   ~   ~   ~   ~ </a:t>
            </a:r>
          </a:p>
          <a:p>
            <a:r>
              <a:rPr lang="en-US" sz="1400" dirty="0"/>
              <a:t>       ~  1   2   2   3  (5) *</a:t>
            </a:r>
          </a:p>
          <a:p>
            <a:r>
              <a:rPr lang="en-US" sz="1400" dirty="0"/>
              <a:t>       ~  3   2   3  (4) (4) *</a:t>
            </a:r>
          </a:p>
          <a:p>
            <a:r>
              <a:rPr lang="en-US" sz="1400" dirty="0"/>
              <a:t>       ~  2   4  (5)  3   1  *</a:t>
            </a:r>
          </a:p>
          <a:p>
            <a:r>
              <a:rPr lang="en-US" sz="1400" dirty="0"/>
              <a:t>       ~ (6) (7)  1   4   5  *</a:t>
            </a:r>
          </a:p>
          <a:p>
            <a:r>
              <a:rPr lang="en-US" sz="1400" dirty="0"/>
              <a:t>       ~ (5)  1   1   2   4  *</a:t>
            </a:r>
          </a:p>
          <a:p>
            <a:r>
              <a:rPr lang="en-US" sz="1400" dirty="0"/>
              <a:t>          *   *   *   *   * </a:t>
            </a:r>
            <a:r>
              <a:rPr lang="en-US" sz="1400" dirty="0" smtClean="0"/>
              <a:t>Atlantic</a:t>
            </a:r>
            <a:endParaRPr lang="en-US" sz="1400" dirty="0"/>
          </a:p>
          <a:p>
            <a:r>
              <a:rPr lang="en-US" sz="1400" dirty="0"/>
              <a:t>Return</a:t>
            </a:r>
            <a:r>
              <a:rPr lang="en-US" sz="1400" dirty="0" smtClean="0"/>
              <a:t>:</a:t>
            </a:r>
            <a:endParaRPr lang="en-US" sz="1400" dirty="0"/>
          </a:p>
          <a:p>
            <a:r>
              <a:rPr lang="en-US" sz="1400" dirty="0"/>
              <a:t>[[0, 4], [1, 3], [1, 4], [2, 2], [3, 0], [3, 1], [4, 0]] </a:t>
            </a:r>
          </a:p>
          <a:p>
            <a:r>
              <a:rPr lang="en-US" sz="1400" dirty="0"/>
              <a:t>(positions with parentheses in above matrix</a:t>
            </a:r>
            <a:r>
              <a:rPr lang="en-US" sz="1400" dirty="0" smtClean="0"/>
              <a:t>).</a:t>
            </a:r>
          </a:p>
          <a:p>
            <a:endParaRPr lang="en-US" sz="1400" dirty="0" smtClean="0"/>
          </a:p>
          <a:p>
            <a:r>
              <a:rPr lang="en-US" sz="1400" dirty="0" smtClean="0"/>
              <a:t>We can use two Queue, add </a:t>
            </a:r>
            <a:r>
              <a:rPr lang="en-US" sz="1400" dirty="0"/>
              <a:t>all the Pacific border to one queue; </a:t>
            </a:r>
            <a:endParaRPr lang="en-US" sz="1400" dirty="0" smtClean="0"/>
          </a:p>
          <a:p>
            <a:r>
              <a:rPr lang="en-US" sz="1400" dirty="0" smtClean="0"/>
              <a:t>Atlantic </a:t>
            </a:r>
            <a:r>
              <a:rPr lang="en-US" sz="1400" dirty="0"/>
              <a:t>border to another queue</a:t>
            </a:r>
            <a:r>
              <a:rPr lang="en-US" sz="1400" dirty="0" smtClean="0"/>
              <a:t>.</a:t>
            </a:r>
          </a:p>
          <a:p>
            <a:r>
              <a:rPr lang="en-US" sz="1400" dirty="0" smtClean="0"/>
              <a:t>Keep </a:t>
            </a:r>
            <a:r>
              <a:rPr lang="en-US" sz="1400" dirty="0"/>
              <a:t>a visited matrix for each queue. </a:t>
            </a:r>
            <a:endParaRPr lang="en-US" sz="1400" dirty="0" smtClean="0"/>
          </a:p>
          <a:p>
            <a:r>
              <a:rPr lang="en-US" sz="1400" dirty="0" smtClean="0"/>
              <a:t>In </a:t>
            </a:r>
            <a:r>
              <a:rPr lang="en-US" sz="1400" dirty="0"/>
              <a:t>the end, add the cell visited by two queue to the result</a:t>
            </a:r>
            <a:r>
              <a:rPr lang="en-US" sz="1400" dirty="0" smtClean="0"/>
              <a:t>.</a:t>
            </a:r>
          </a:p>
          <a:p>
            <a:r>
              <a:rPr lang="en-US" sz="1400" dirty="0" smtClean="0"/>
              <a:t>DFS</a:t>
            </a:r>
            <a:r>
              <a:rPr lang="en-US" sz="1400" dirty="0"/>
              <a:t>: </a:t>
            </a:r>
            <a:endParaRPr lang="en-US" sz="1400" dirty="0" smtClean="0"/>
          </a:p>
          <a:p>
            <a:r>
              <a:rPr lang="en-US" sz="1400" dirty="0" smtClean="0"/>
              <a:t>initially </a:t>
            </a:r>
            <a:r>
              <a:rPr lang="en-US" sz="1400" dirty="0"/>
              <a:t>we have height to be </a:t>
            </a:r>
            <a:r>
              <a:rPr lang="en-US" sz="1400" dirty="0" err="1"/>
              <a:t>min_value</a:t>
            </a:r>
            <a:r>
              <a:rPr lang="en-US" sz="1400" dirty="0"/>
              <a:t>,   </a:t>
            </a:r>
            <a:endParaRPr lang="en-US" sz="1400" dirty="0" smtClean="0"/>
          </a:p>
          <a:p>
            <a:r>
              <a:rPr lang="en-US" sz="1400" dirty="0" smtClean="0"/>
              <a:t> Since </a:t>
            </a:r>
            <a:r>
              <a:rPr lang="en-US" sz="1400" dirty="0"/>
              <a:t>water can only flow from high/equal cell to low cell,   </a:t>
            </a:r>
            <a:endParaRPr lang="en-US" sz="1400" dirty="0" smtClean="0"/>
          </a:p>
          <a:p>
            <a:r>
              <a:rPr lang="en-US" sz="1400" dirty="0" smtClean="0"/>
              <a:t> </a:t>
            </a:r>
            <a:r>
              <a:rPr lang="en-US" sz="1400" dirty="0"/>
              <a:t>add the </a:t>
            </a:r>
            <a:r>
              <a:rPr lang="en-US" sz="1400" dirty="0" err="1"/>
              <a:t>neighboor</a:t>
            </a:r>
            <a:r>
              <a:rPr lang="en-US" sz="1400" dirty="0"/>
              <a:t> cell with height larger or equal to current cell </a:t>
            </a:r>
            <a:endParaRPr lang="en-US" sz="1400" dirty="0" smtClean="0"/>
          </a:p>
          <a:p>
            <a:r>
              <a:rPr lang="en-US" sz="1400" dirty="0" smtClean="0"/>
              <a:t> to </a:t>
            </a:r>
            <a:r>
              <a:rPr lang="en-US" sz="1400" dirty="0"/>
              <a:t>the queue and mark as visited.</a:t>
            </a:r>
          </a:p>
        </p:txBody>
      </p:sp>
      <p:sp>
        <p:nvSpPr>
          <p:cNvPr id="6" name="Rectangle 5"/>
          <p:cNvSpPr/>
          <p:nvPr/>
        </p:nvSpPr>
        <p:spPr>
          <a:xfrm>
            <a:off x="5169724" y="1348800"/>
            <a:ext cx="6812479" cy="54014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500" dirty="0"/>
              <a:t> </a:t>
            </a:r>
            <a:r>
              <a:rPr lang="en-US" sz="1500" dirty="0" smtClean="0"/>
              <a:t>    </a:t>
            </a:r>
            <a:r>
              <a:rPr lang="en-US" sz="1500" dirty="0"/>
              <a:t>if(</a:t>
            </a:r>
            <a:r>
              <a:rPr lang="en-US" sz="1500" dirty="0" err="1"/>
              <a:t>matrix.length</a:t>
            </a:r>
            <a:r>
              <a:rPr lang="en-US" sz="1500" dirty="0"/>
              <a:t>===0)  return [];</a:t>
            </a:r>
          </a:p>
          <a:p>
            <a:r>
              <a:rPr lang="en-US" sz="1500" dirty="0"/>
              <a:t>    </a:t>
            </a:r>
            <a:r>
              <a:rPr lang="en-US" sz="1500" dirty="0" err="1"/>
              <a:t>var</a:t>
            </a:r>
            <a:r>
              <a:rPr lang="en-US" sz="1500" dirty="0"/>
              <a:t> pacific = [], </a:t>
            </a:r>
            <a:r>
              <a:rPr lang="en-US" sz="1500" dirty="0" err="1"/>
              <a:t>atlantic</a:t>
            </a:r>
            <a:r>
              <a:rPr lang="en-US" sz="1500" dirty="0"/>
              <a:t>=[], m= </a:t>
            </a:r>
            <a:r>
              <a:rPr lang="en-US" sz="1500" dirty="0" err="1"/>
              <a:t>matrix.length</a:t>
            </a:r>
            <a:r>
              <a:rPr lang="en-US" sz="1500" dirty="0"/>
              <a:t>, n=matrix[0].length;</a:t>
            </a:r>
          </a:p>
          <a:p>
            <a:r>
              <a:rPr lang="en-US" sz="1500" dirty="0"/>
              <a:t>    </a:t>
            </a:r>
            <a:r>
              <a:rPr lang="en-US" sz="1500" dirty="0" err="1"/>
              <a:t>var</a:t>
            </a:r>
            <a:r>
              <a:rPr lang="en-US" sz="1500" dirty="0"/>
              <a:t> res=[], </a:t>
            </a:r>
            <a:r>
              <a:rPr lang="en-US" sz="1500" dirty="0" err="1"/>
              <a:t>minV</a:t>
            </a:r>
            <a:r>
              <a:rPr lang="en-US" sz="1500" dirty="0"/>
              <a:t> = </a:t>
            </a:r>
            <a:r>
              <a:rPr lang="en-US" sz="1500" dirty="0" err="1"/>
              <a:t>Number.MIN_SAFE_INTEGER</a:t>
            </a:r>
            <a:r>
              <a:rPr lang="en-US" sz="1500" dirty="0"/>
              <a:t>;</a:t>
            </a:r>
          </a:p>
          <a:p>
            <a:r>
              <a:rPr lang="en-US" sz="1500" dirty="0"/>
              <a:t>    for(</a:t>
            </a:r>
            <a:r>
              <a:rPr lang="en-US" sz="1500" dirty="0" err="1"/>
              <a:t>var</a:t>
            </a:r>
            <a:r>
              <a:rPr lang="en-US" sz="1500" dirty="0"/>
              <a:t> </a:t>
            </a:r>
            <a:r>
              <a:rPr lang="en-US" sz="1500" dirty="0" err="1"/>
              <a:t>i</a:t>
            </a:r>
            <a:r>
              <a:rPr lang="en-US" sz="1500" dirty="0"/>
              <a:t>=0; </a:t>
            </a:r>
            <a:r>
              <a:rPr lang="en-US" sz="1500" dirty="0" err="1"/>
              <a:t>i</a:t>
            </a:r>
            <a:r>
              <a:rPr lang="en-US" sz="1500" dirty="0"/>
              <a:t>&lt;m; </a:t>
            </a:r>
            <a:r>
              <a:rPr lang="en-US" sz="1500" dirty="0" err="1"/>
              <a:t>i</a:t>
            </a:r>
            <a:r>
              <a:rPr lang="en-US" sz="1500" dirty="0"/>
              <a:t>++) {</a:t>
            </a:r>
          </a:p>
          <a:p>
            <a:r>
              <a:rPr lang="en-US" sz="1500" dirty="0"/>
              <a:t>        pacific[</a:t>
            </a:r>
            <a:r>
              <a:rPr lang="en-US" sz="1500" dirty="0" err="1"/>
              <a:t>i</a:t>
            </a:r>
            <a:r>
              <a:rPr lang="en-US" sz="1500" dirty="0"/>
              <a:t>] = [];</a:t>
            </a:r>
          </a:p>
          <a:p>
            <a:r>
              <a:rPr lang="en-US" sz="1500" dirty="0"/>
              <a:t>        </a:t>
            </a:r>
            <a:r>
              <a:rPr lang="en-US" sz="1500" dirty="0" err="1"/>
              <a:t>atlantic</a:t>
            </a:r>
            <a:r>
              <a:rPr lang="en-US" sz="1500" dirty="0"/>
              <a:t>[</a:t>
            </a:r>
            <a:r>
              <a:rPr lang="en-US" sz="1500" dirty="0" err="1"/>
              <a:t>i</a:t>
            </a:r>
            <a:r>
              <a:rPr lang="en-US" sz="1500" dirty="0"/>
              <a:t>] = [];</a:t>
            </a:r>
          </a:p>
          <a:p>
            <a:r>
              <a:rPr lang="en-US" sz="1500" dirty="0"/>
              <a:t>    </a:t>
            </a:r>
            <a:r>
              <a:rPr lang="en-US" sz="1500" dirty="0" smtClean="0"/>
              <a:t>}</a:t>
            </a:r>
            <a:endParaRPr lang="en-US" sz="1500" dirty="0"/>
          </a:p>
          <a:p>
            <a:r>
              <a:rPr lang="en-US" sz="1500" dirty="0"/>
              <a:t>    for(</a:t>
            </a:r>
            <a:r>
              <a:rPr lang="en-US" sz="1500" dirty="0" err="1"/>
              <a:t>var</a:t>
            </a:r>
            <a:r>
              <a:rPr lang="en-US" sz="1500" dirty="0"/>
              <a:t> </a:t>
            </a:r>
            <a:r>
              <a:rPr lang="en-US" sz="1500" dirty="0" err="1"/>
              <a:t>i</a:t>
            </a:r>
            <a:r>
              <a:rPr lang="en-US" sz="1500" dirty="0"/>
              <a:t>=0; </a:t>
            </a:r>
            <a:r>
              <a:rPr lang="en-US" sz="1500" dirty="0" err="1"/>
              <a:t>i</a:t>
            </a:r>
            <a:r>
              <a:rPr lang="en-US" sz="1500" dirty="0"/>
              <a:t>&lt;m; </a:t>
            </a:r>
            <a:r>
              <a:rPr lang="en-US" sz="1500" dirty="0" err="1"/>
              <a:t>i</a:t>
            </a:r>
            <a:r>
              <a:rPr lang="en-US" sz="1500" dirty="0"/>
              <a:t>++) {</a:t>
            </a:r>
          </a:p>
          <a:p>
            <a:r>
              <a:rPr lang="en-US" sz="1500" dirty="0"/>
              <a:t>        </a:t>
            </a:r>
            <a:r>
              <a:rPr lang="en-US" sz="1500" dirty="0" err="1"/>
              <a:t>dfs</a:t>
            </a:r>
            <a:r>
              <a:rPr lang="en-US" sz="1500" dirty="0"/>
              <a:t>(matrix, pacific, </a:t>
            </a:r>
            <a:r>
              <a:rPr lang="en-US" sz="1500" dirty="0" err="1"/>
              <a:t>minV</a:t>
            </a:r>
            <a:r>
              <a:rPr lang="en-US" sz="1500" dirty="0"/>
              <a:t>, </a:t>
            </a:r>
            <a:r>
              <a:rPr lang="en-US" sz="1500" dirty="0" err="1"/>
              <a:t>i</a:t>
            </a:r>
            <a:r>
              <a:rPr lang="en-US" sz="1500" dirty="0"/>
              <a:t>, 0, m, n);  // belong to pacific</a:t>
            </a:r>
          </a:p>
          <a:p>
            <a:r>
              <a:rPr lang="en-US" sz="1500" dirty="0"/>
              <a:t>        </a:t>
            </a:r>
            <a:r>
              <a:rPr lang="en-US" sz="1500" dirty="0" err="1"/>
              <a:t>dfs</a:t>
            </a:r>
            <a:r>
              <a:rPr lang="en-US" sz="1500" dirty="0"/>
              <a:t>(matrix, </a:t>
            </a:r>
            <a:r>
              <a:rPr lang="en-US" sz="1500" dirty="0" err="1"/>
              <a:t>atlantic</a:t>
            </a:r>
            <a:r>
              <a:rPr lang="en-US" sz="1500" dirty="0"/>
              <a:t>, </a:t>
            </a:r>
            <a:r>
              <a:rPr lang="en-US" sz="1500" dirty="0" err="1"/>
              <a:t>minV</a:t>
            </a:r>
            <a:r>
              <a:rPr lang="en-US" sz="1500" dirty="0"/>
              <a:t>, </a:t>
            </a:r>
            <a:r>
              <a:rPr lang="en-US" sz="1500" dirty="0" err="1"/>
              <a:t>i</a:t>
            </a:r>
            <a:r>
              <a:rPr lang="en-US" sz="1500" dirty="0"/>
              <a:t>, n-1, m, n);  // belong to </a:t>
            </a:r>
            <a:r>
              <a:rPr lang="en-US" sz="1500" dirty="0" err="1"/>
              <a:t>atlantic</a:t>
            </a:r>
            <a:endParaRPr lang="en-US" sz="1500" dirty="0"/>
          </a:p>
          <a:p>
            <a:r>
              <a:rPr lang="en-US" sz="1500" dirty="0"/>
              <a:t>    }</a:t>
            </a:r>
          </a:p>
          <a:p>
            <a:r>
              <a:rPr lang="en-US" sz="1500" dirty="0"/>
              <a:t>    for(</a:t>
            </a:r>
            <a:r>
              <a:rPr lang="en-US" sz="1500" dirty="0" err="1"/>
              <a:t>var</a:t>
            </a:r>
            <a:r>
              <a:rPr lang="en-US" sz="1500" dirty="0"/>
              <a:t> j=0; j&lt;n; j++) {</a:t>
            </a:r>
          </a:p>
          <a:p>
            <a:r>
              <a:rPr lang="en-US" sz="1500" dirty="0"/>
              <a:t>        </a:t>
            </a:r>
            <a:r>
              <a:rPr lang="en-US" sz="1500" dirty="0" err="1"/>
              <a:t>dfs</a:t>
            </a:r>
            <a:r>
              <a:rPr lang="en-US" sz="1500" dirty="0"/>
              <a:t>(matrix, pacific, </a:t>
            </a:r>
            <a:r>
              <a:rPr lang="en-US" sz="1500" dirty="0" err="1"/>
              <a:t>minV</a:t>
            </a:r>
            <a:r>
              <a:rPr lang="en-US" sz="1500" dirty="0"/>
              <a:t>, 0, j, m, n);</a:t>
            </a:r>
          </a:p>
          <a:p>
            <a:r>
              <a:rPr lang="en-US" sz="1500" dirty="0"/>
              <a:t>        </a:t>
            </a:r>
            <a:r>
              <a:rPr lang="en-US" sz="1500" dirty="0" err="1"/>
              <a:t>dfs</a:t>
            </a:r>
            <a:r>
              <a:rPr lang="en-US" sz="1500" dirty="0"/>
              <a:t>(matrix, </a:t>
            </a:r>
            <a:r>
              <a:rPr lang="en-US" sz="1500" dirty="0" err="1"/>
              <a:t>atlantic</a:t>
            </a:r>
            <a:r>
              <a:rPr lang="en-US" sz="1500" dirty="0"/>
              <a:t>, </a:t>
            </a:r>
            <a:r>
              <a:rPr lang="en-US" sz="1500" dirty="0" err="1"/>
              <a:t>minV</a:t>
            </a:r>
            <a:r>
              <a:rPr lang="en-US" sz="1500" dirty="0"/>
              <a:t>, m-1, j, m, n);</a:t>
            </a:r>
          </a:p>
          <a:p>
            <a:r>
              <a:rPr lang="en-US" sz="1500" dirty="0"/>
              <a:t>    </a:t>
            </a:r>
            <a:r>
              <a:rPr lang="en-US" sz="1500" dirty="0" smtClean="0"/>
              <a:t>}</a:t>
            </a:r>
            <a:endParaRPr lang="en-US" sz="1500" dirty="0"/>
          </a:p>
          <a:p>
            <a:r>
              <a:rPr lang="en-US" sz="1500" dirty="0"/>
              <a:t>    for(</a:t>
            </a:r>
            <a:r>
              <a:rPr lang="en-US" sz="1500" dirty="0" err="1"/>
              <a:t>var</a:t>
            </a:r>
            <a:r>
              <a:rPr lang="en-US" sz="1500" dirty="0"/>
              <a:t> </a:t>
            </a:r>
            <a:r>
              <a:rPr lang="en-US" sz="1500" dirty="0" err="1"/>
              <a:t>i</a:t>
            </a:r>
            <a:r>
              <a:rPr lang="en-US" sz="1500" dirty="0"/>
              <a:t>=0; </a:t>
            </a:r>
            <a:r>
              <a:rPr lang="en-US" sz="1500" dirty="0" err="1"/>
              <a:t>i</a:t>
            </a:r>
            <a:r>
              <a:rPr lang="en-US" sz="1500" dirty="0"/>
              <a:t>&lt;m; </a:t>
            </a:r>
            <a:r>
              <a:rPr lang="en-US" sz="1500" dirty="0" err="1"/>
              <a:t>i</a:t>
            </a:r>
            <a:r>
              <a:rPr lang="en-US" sz="1500" dirty="0"/>
              <a:t>++) {</a:t>
            </a:r>
          </a:p>
          <a:p>
            <a:r>
              <a:rPr lang="en-US" sz="1500" dirty="0"/>
              <a:t>         for(</a:t>
            </a:r>
            <a:r>
              <a:rPr lang="en-US" sz="1500" dirty="0" err="1"/>
              <a:t>var</a:t>
            </a:r>
            <a:r>
              <a:rPr lang="en-US" sz="1500" dirty="0"/>
              <a:t> j=0; j&lt;n; j++) {</a:t>
            </a:r>
          </a:p>
          <a:p>
            <a:r>
              <a:rPr lang="en-US" sz="1500" dirty="0"/>
              <a:t>             if(pacific[</a:t>
            </a:r>
            <a:r>
              <a:rPr lang="en-US" sz="1500" dirty="0" err="1"/>
              <a:t>i</a:t>
            </a:r>
            <a:r>
              <a:rPr lang="en-US" sz="1500" dirty="0"/>
              <a:t>][j] &amp;&amp; </a:t>
            </a:r>
            <a:r>
              <a:rPr lang="en-US" sz="1500" dirty="0" err="1"/>
              <a:t>atlantic</a:t>
            </a:r>
            <a:r>
              <a:rPr lang="en-US" sz="1500" dirty="0"/>
              <a:t>[</a:t>
            </a:r>
            <a:r>
              <a:rPr lang="en-US" sz="1500" dirty="0" err="1"/>
              <a:t>i</a:t>
            </a:r>
            <a:r>
              <a:rPr lang="en-US" sz="1500" dirty="0"/>
              <a:t>][j])  </a:t>
            </a:r>
          </a:p>
          <a:p>
            <a:r>
              <a:rPr lang="en-US" sz="1500" dirty="0"/>
              <a:t>                 </a:t>
            </a:r>
            <a:r>
              <a:rPr lang="en-US" sz="1500" dirty="0" err="1"/>
              <a:t>res.push</a:t>
            </a:r>
            <a:r>
              <a:rPr lang="en-US" sz="1500" dirty="0"/>
              <a:t>([</a:t>
            </a:r>
            <a:r>
              <a:rPr lang="en-US" sz="1500" dirty="0" err="1"/>
              <a:t>i</a:t>
            </a:r>
            <a:r>
              <a:rPr lang="en-US" sz="1500" dirty="0"/>
              <a:t>, j]);</a:t>
            </a:r>
          </a:p>
          <a:p>
            <a:r>
              <a:rPr lang="en-US" sz="1500" dirty="0"/>
              <a:t>         }</a:t>
            </a:r>
          </a:p>
          <a:p>
            <a:r>
              <a:rPr lang="en-US" sz="1500" dirty="0"/>
              <a:t>     }</a:t>
            </a:r>
          </a:p>
          <a:p>
            <a:r>
              <a:rPr lang="en-US" sz="1500" dirty="0"/>
              <a:t>    return res</a:t>
            </a:r>
            <a:r>
              <a:rPr lang="en-US" sz="1500" dirty="0" smtClean="0"/>
              <a:t>;</a:t>
            </a:r>
            <a:endParaRPr lang="en-US" sz="1500" dirty="0"/>
          </a:p>
          <a:p>
            <a:r>
              <a:rPr lang="en-US" sz="1500" dirty="0"/>
              <a:t> </a:t>
            </a:r>
          </a:p>
        </p:txBody>
      </p:sp>
      <p:sp>
        <p:nvSpPr>
          <p:cNvPr id="3" name="Rectangle 2"/>
          <p:cNvSpPr/>
          <p:nvPr/>
        </p:nvSpPr>
        <p:spPr>
          <a:xfrm>
            <a:off x="8336478" y="4845133"/>
            <a:ext cx="4704607" cy="1892826"/>
          </a:xfrm>
          <a:prstGeom prst="rect">
            <a:avLst/>
          </a:prstGeom>
        </p:spPr>
        <p:txBody>
          <a:bodyPr wrap="square">
            <a:spAutoFit/>
          </a:bodyPr>
          <a:lstStyle/>
          <a:p>
            <a:r>
              <a:rPr lang="en-US" sz="1300" dirty="0" err="1">
                <a:solidFill>
                  <a:schemeClr val="accent1">
                    <a:lumMod val="75000"/>
                  </a:schemeClr>
                </a:solidFill>
              </a:rPr>
              <a:t>var</a:t>
            </a:r>
            <a:r>
              <a:rPr lang="en-US" sz="1300" dirty="0">
                <a:solidFill>
                  <a:schemeClr val="accent1">
                    <a:lumMod val="75000"/>
                  </a:schemeClr>
                </a:solidFill>
              </a:rPr>
              <a:t> </a:t>
            </a:r>
            <a:r>
              <a:rPr lang="en-US" sz="1300" dirty="0" err="1">
                <a:solidFill>
                  <a:schemeClr val="accent1">
                    <a:lumMod val="75000"/>
                  </a:schemeClr>
                </a:solidFill>
              </a:rPr>
              <a:t>dfs</a:t>
            </a:r>
            <a:r>
              <a:rPr lang="en-US" sz="1300" dirty="0">
                <a:solidFill>
                  <a:schemeClr val="accent1">
                    <a:lumMod val="75000"/>
                  </a:schemeClr>
                </a:solidFill>
              </a:rPr>
              <a:t> = function(matrix, visited, height, </a:t>
            </a:r>
            <a:r>
              <a:rPr lang="en-US" sz="1300" dirty="0" err="1">
                <a:solidFill>
                  <a:schemeClr val="accent1">
                    <a:lumMod val="75000"/>
                  </a:schemeClr>
                </a:solidFill>
              </a:rPr>
              <a:t>i</a:t>
            </a:r>
            <a:r>
              <a:rPr lang="en-US" sz="1300" dirty="0">
                <a:solidFill>
                  <a:schemeClr val="accent1">
                    <a:lumMod val="75000"/>
                  </a:schemeClr>
                </a:solidFill>
              </a:rPr>
              <a:t>, j, m, n) {</a:t>
            </a:r>
          </a:p>
          <a:p>
            <a:r>
              <a:rPr lang="en-US" sz="1300" dirty="0">
                <a:solidFill>
                  <a:schemeClr val="accent1">
                    <a:lumMod val="75000"/>
                  </a:schemeClr>
                </a:solidFill>
              </a:rPr>
              <a:t>    if(</a:t>
            </a:r>
            <a:r>
              <a:rPr lang="en-US" sz="1300" dirty="0" err="1">
                <a:solidFill>
                  <a:schemeClr val="accent1">
                    <a:lumMod val="75000"/>
                  </a:schemeClr>
                </a:solidFill>
              </a:rPr>
              <a:t>i</a:t>
            </a:r>
            <a:r>
              <a:rPr lang="en-US" sz="1300" dirty="0">
                <a:solidFill>
                  <a:schemeClr val="accent1">
                    <a:lumMod val="75000"/>
                  </a:schemeClr>
                </a:solidFill>
              </a:rPr>
              <a:t>&lt;0 || j&lt;0 || </a:t>
            </a:r>
            <a:r>
              <a:rPr lang="en-US" sz="1300" dirty="0" err="1">
                <a:solidFill>
                  <a:schemeClr val="accent1">
                    <a:lumMod val="75000"/>
                  </a:schemeClr>
                </a:solidFill>
              </a:rPr>
              <a:t>i</a:t>
            </a:r>
            <a:r>
              <a:rPr lang="en-US" sz="1300" dirty="0">
                <a:solidFill>
                  <a:schemeClr val="accent1">
                    <a:lumMod val="75000"/>
                  </a:schemeClr>
                </a:solidFill>
              </a:rPr>
              <a:t>&gt;=m || j&gt;=n || visited[</a:t>
            </a:r>
            <a:r>
              <a:rPr lang="en-US" sz="1300" dirty="0" err="1">
                <a:solidFill>
                  <a:schemeClr val="accent1">
                    <a:lumMod val="75000"/>
                  </a:schemeClr>
                </a:solidFill>
              </a:rPr>
              <a:t>i</a:t>
            </a:r>
            <a:r>
              <a:rPr lang="en-US" sz="1300" dirty="0">
                <a:solidFill>
                  <a:schemeClr val="accent1">
                    <a:lumMod val="75000"/>
                  </a:schemeClr>
                </a:solidFill>
              </a:rPr>
              <a:t>][j] || </a:t>
            </a:r>
            <a:endParaRPr lang="en-US" sz="1300" dirty="0" smtClean="0">
              <a:solidFill>
                <a:schemeClr val="accent1">
                  <a:lumMod val="75000"/>
                </a:schemeClr>
              </a:solidFill>
            </a:endParaRPr>
          </a:p>
          <a:p>
            <a:r>
              <a:rPr lang="en-US" sz="1300" dirty="0">
                <a:solidFill>
                  <a:schemeClr val="accent1">
                    <a:lumMod val="75000"/>
                  </a:schemeClr>
                </a:solidFill>
              </a:rPr>
              <a:t> </a:t>
            </a:r>
            <a:r>
              <a:rPr lang="en-US" sz="1300" dirty="0" smtClean="0">
                <a:solidFill>
                  <a:schemeClr val="accent1">
                    <a:lumMod val="75000"/>
                  </a:schemeClr>
                </a:solidFill>
              </a:rPr>
              <a:t>         </a:t>
            </a:r>
            <a:r>
              <a:rPr lang="en-US" sz="1300" b="1" dirty="0" smtClean="0">
                <a:solidFill>
                  <a:srgbClr val="FF0000"/>
                </a:solidFill>
              </a:rPr>
              <a:t>matrix[</a:t>
            </a:r>
            <a:r>
              <a:rPr lang="en-US" sz="1300" b="1" dirty="0" err="1" smtClean="0">
                <a:solidFill>
                  <a:srgbClr val="FF0000"/>
                </a:solidFill>
              </a:rPr>
              <a:t>i</a:t>
            </a:r>
            <a:r>
              <a:rPr lang="en-US" sz="1300" b="1" dirty="0">
                <a:solidFill>
                  <a:srgbClr val="FF0000"/>
                </a:solidFill>
              </a:rPr>
              <a:t>][j] &lt; height</a:t>
            </a:r>
            <a:r>
              <a:rPr lang="en-US" sz="1300" dirty="0">
                <a:solidFill>
                  <a:schemeClr val="accent1">
                    <a:lumMod val="75000"/>
                  </a:schemeClr>
                </a:solidFill>
              </a:rPr>
              <a:t>) return;</a:t>
            </a:r>
          </a:p>
          <a:p>
            <a:r>
              <a:rPr lang="en-US" sz="1300" dirty="0">
                <a:solidFill>
                  <a:schemeClr val="accent1">
                    <a:lumMod val="75000"/>
                  </a:schemeClr>
                </a:solidFill>
              </a:rPr>
              <a:t>    visited[</a:t>
            </a:r>
            <a:r>
              <a:rPr lang="en-US" sz="1300" dirty="0" err="1">
                <a:solidFill>
                  <a:schemeClr val="accent1">
                    <a:lumMod val="75000"/>
                  </a:schemeClr>
                </a:solidFill>
              </a:rPr>
              <a:t>i</a:t>
            </a:r>
            <a:r>
              <a:rPr lang="en-US" sz="1300" dirty="0">
                <a:solidFill>
                  <a:schemeClr val="accent1">
                    <a:lumMod val="75000"/>
                  </a:schemeClr>
                </a:solidFill>
              </a:rPr>
              <a:t>][j] = true;</a:t>
            </a:r>
          </a:p>
          <a:p>
            <a:r>
              <a:rPr lang="en-US" sz="1300" dirty="0">
                <a:solidFill>
                  <a:schemeClr val="accent1">
                    <a:lumMod val="75000"/>
                  </a:schemeClr>
                </a:solidFill>
              </a:rPr>
              <a:t>    </a:t>
            </a:r>
            <a:r>
              <a:rPr lang="en-US" sz="1300" dirty="0" err="1">
                <a:solidFill>
                  <a:schemeClr val="accent1">
                    <a:lumMod val="75000"/>
                  </a:schemeClr>
                </a:solidFill>
              </a:rPr>
              <a:t>dfs</a:t>
            </a:r>
            <a:r>
              <a:rPr lang="en-US" sz="1300" dirty="0">
                <a:solidFill>
                  <a:schemeClr val="accent1">
                    <a:lumMod val="75000"/>
                  </a:schemeClr>
                </a:solidFill>
              </a:rPr>
              <a:t>(matrix, visited, matrix[</a:t>
            </a:r>
            <a:r>
              <a:rPr lang="en-US" sz="1300" dirty="0" err="1">
                <a:solidFill>
                  <a:schemeClr val="accent1">
                    <a:lumMod val="75000"/>
                  </a:schemeClr>
                </a:solidFill>
              </a:rPr>
              <a:t>i</a:t>
            </a:r>
            <a:r>
              <a:rPr lang="en-US" sz="1300" dirty="0">
                <a:solidFill>
                  <a:schemeClr val="accent1">
                    <a:lumMod val="75000"/>
                  </a:schemeClr>
                </a:solidFill>
              </a:rPr>
              <a:t>][j], i-1, j, m, n);</a:t>
            </a:r>
          </a:p>
          <a:p>
            <a:r>
              <a:rPr lang="en-US" sz="1300" dirty="0">
                <a:solidFill>
                  <a:schemeClr val="accent1">
                    <a:lumMod val="75000"/>
                  </a:schemeClr>
                </a:solidFill>
              </a:rPr>
              <a:t>    </a:t>
            </a:r>
            <a:r>
              <a:rPr lang="en-US" sz="1300" dirty="0" err="1">
                <a:solidFill>
                  <a:schemeClr val="accent1">
                    <a:lumMod val="75000"/>
                  </a:schemeClr>
                </a:solidFill>
              </a:rPr>
              <a:t>dfs</a:t>
            </a:r>
            <a:r>
              <a:rPr lang="en-US" sz="1300" dirty="0">
                <a:solidFill>
                  <a:schemeClr val="accent1">
                    <a:lumMod val="75000"/>
                  </a:schemeClr>
                </a:solidFill>
              </a:rPr>
              <a:t>(matrix, visited, matrix[</a:t>
            </a:r>
            <a:r>
              <a:rPr lang="en-US" sz="1300" dirty="0" err="1">
                <a:solidFill>
                  <a:schemeClr val="accent1">
                    <a:lumMod val="75000"/>
                  </a:schemeClr>
                </a:solidFill>
              </a:rPr>
              <a:t>i</a:t>
            </a:r>
            <a:r>
              <a:rPr lang="en-US" sz="1300" dirty="0">
                <a:solidFill>
                  <a:schemeClr val="accent1">
                    <a:lumMod val="75000"/>
                  </a:schemeClr>
                </a:solidFill>
              </a:rPr>
              <a:t>][j], i+1, j, m, n);</a:t>
            </a:r>
          </a:p>
          <a:p>
            <a:r>
              <a:rPr lang="en-US" sz="1300" dirty="0">
                <a:solidFill>
                  <a:schemeClr val="accent1">
                    <a:lumMod val="75000"/>
                  </a:schemeClr>
                </a:solidFill>
              </a:rPr>
              <a:t>    </a:t>
            </a:r>
            <a:r>
              <a:rPr lang="en-US" sz="1300" dirty="0" err="1">
                <a:solidFill>
                  <a:schemeClr val="accent1">
                    <a:lumMod val="75000"/>
                  </a:schemeClr>
                </a:solidFill>
              </a:rPr>
              <a:t>dfs</a:t>
            </a:r>
            <a:r>
              <a:rPr lang="en-US" sz="1300" dirty="0">
                <a:solidFill>
                  <a:schemeClr val="accent1">
                    <a:lumMod val="75000"/>
                  </a:schemeClr>
                </a:solidFill>
              </a:rPr>
              <a:t>(matrix, visited, matrix[</a:t>
            </a:r>
            <a:r>
              <a:rPr lang="en-US" sz="1300" dirty="0" err="1">
                <a:solidFill>
                  <a:schemeClr val="accent1">
                    <a:lumMod val="75000"/>
                  </a:schemeClr>
                </a:solidFill>
              </a:rPr>
              <a:t>i</a:t>
            </a:r>
            <a:r>
              <a:rPr lang="en-US" sz="1300" dirty="0">
                <a:solidFill>
                  <a:schemeClr val="accent1">
                    <a:lumMod val="75000"/>
                  </a:schemeClr>
                </a:solidFill>
              </a:rPr>
              <a:t>][j], </a:t>
            </a:r>
            <a:r>
              <a:rPr lang="en-US" sz="1300" dirty="0" err="1">
                <a:solidFill>
                  <a:schemeClr val="accent1">
                    <a:lumMod val="75000"/>
                  </a:schemeClr>
                </a:solidFill>
              </a:rPr>
              <a:t>i</a:t>
            </a:r>
            <a:r>
              <a:rPr lang="en-US" sz="1300" dirty="0">
                <a:solidFill>
                  <a:schemeClr val="accent1">
                    <a:lumMod val="75000"/>
                  </a:schemeClr>
                </a:solidFill>
              </a:rPr>
              <a:t>, j-1, m, n);</a:t>
            </a:r>
          </a:p>
          <a:p>
            <a:r>
              <a:rPr lang="en-US" sz="1300" dirty="0">
                <a:solidFill>
                  <a:schemeClr val="accent1">
                    <a:lumMod val="75000"/>
                  </a:schemeClr>
                </a:solidFill>
              </a:rPr>
              <a:t>    </a:t>
            </a:r>
            <a:r>
              <a:rPr lang="en-US" sz="1300" dirty="0" err="1">
                <a:solidFill>
                  <a:schemeClr val="accent1">
                    <a:lumMod val="75000"/>
                  </a:schemeClr>
                </a:solidFill>
              </a:rPr>
              <a:t>dfs</a:t>
            </a:r>
            <a:r>
              <a:rPr lang="en-US" sz="1300" dirty="0">
                <a:solidFill>
                  <a:schemeClr val="accent1">
                    <a:lumMod val="75000"/>
                  </a:schemeClr>
                </a:solidFill>
              </a:rPr>
              <a:t>(matrix, visited, matrix[</a:t>
            </a:r>
            <a:r>
              <a:rPr lang="en-US" sz="1300" dirty="0" err="1">
                <a:solidFill>
                  <a:schemeClr val="accent1">
                    <a:lumMod val="75000"/>
                  </a:schemeClr>
                </a:solidFill>
              </a:rPr>
              <a:t>i</a:t>
            </a:r>
            <a:r>
              <a:rPr lang="en-US" sz="1300" dirty="0">
                <a:solidFill>
                  <a:schemeClr val="accent1">
                    <a:lumMod val="75000"/>
                  </a:schemeClr>
                </a:solidFill>
              </a:rPr>
              <a:t>][j], </a:t>
            </a:r>
            <a:r>
              <a:rPr lang="en-US" sz="1300" dirty="0" err="1">
                <a:solidFill>
                  <a:schemeClr val="accent1">
                    <a:lumMod val="75000"/>
                  </a:schemeClr>
                </a:solidFill>
              </a:rPr>
              <a:t>i</a:t>
            </a:r>
            <a:r>
              <a:rPr lang="en-US" sz="1300" dirty="0">
                <a:solidFill>
                  <a:schemeClr val="accent1">
                    <a:lumMod val="75000"/>
                  </a:schemeClr>
                </a:solidFill>
              </a:rPr>
              <a:t>, j+1, m, n);</a:t>
            </a:r>
          </a:p>
          <a:p>
            <a:r>
              <a:rPr lang="en-US" sz="1300" dirty="0">
                <a:solidFill>
                  <a:schemeClr val="accent1">
                    <a:lumMod val="75000"/>
                  </a:schemeClr>
                </a:solidFill>
              </a:rPr>
              <a:t>};</a:t>
            </a:r>
          </a:p>
        </p:txBody>
      </p:sp>
    </p:spTree>
    <p:extLst>
      <p:ext uri="{BB962C8B-B14F-4D97-AF65-F5344CB8AC3E}">
        <p14:creationId xmlns:p14="http://schemas.microsoft.com/office/powerpoint/2010/main" val="1696630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154380"/>
            <a:ext cx="8943109" cy="313150"/>
          </a:xfrm>
        </p:spPr>
        <p:txBody>
          <a:bodyPr>
            <a:normAutofit fontScale="90000"/>
          </a:bodyPr>
          <a:lstStyle/>
          <a:p>
            <a:r>
              <a:rPr lang="en-US" sz="2400" b="1" dirty="0" smtClean="0"/>
              <a:t>01 Matrix</a:t>
            </a:r>
            <a:endParaRPr lang="en-US" sz="2800" b="1" dirty="0"/>
          </a:p>
        </p:txBody>
      </p:sp>
      <p:sp>
        <p:nvSpPr>
          <p:cNvPr id="6" name="Rectangle 5"/>
          <p:cNvSpPr/>
          <p:nvPr/>
        </p:nvSpPr>
        <p:spPr>
          <a:xfrm>
            <a:off x="5379521" y="1"/>
            <a:ext cx="6650183" cy="67095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a:t>var</a:t>
            </a:r>
            <a:r>
              <a:rPr lang="en-US" sz="1600" dirty="0"/>
              <a:t> </a:t>
            </a:r>
            <a:r>
              <a:rPr lang="en-US" sz="1600" dirty="0" err="1"/>
              <a:t>updateMatrix</a:t>
            </a:r>
            <a:r>
              <a:rPr lang="en-US" sz="1600" dirty="0"/>
              <a:t> = function(matrix) {</a:t>
            </a:r>
          </a:p>
          <a:p>
            <a:r>
              <a:rPr lang="en-US" sz="1600" dirty="0"/>
              <a:t>    for(</a:t>
            </a:r>
            <a:r>
              <a:rPr lang="en-US" sz="1600" dirty="0" err="1"/>
              <a:t>var</a:t>
            </a:r>
            <a:r>
              <a:rPr lang="en-US" sz="1600" dirty="0"/>
              <a:t> </a:t>
            </a:r>
            <a:r>
              <a:rPr lang="en-US" sz="1600" dirty="0" err="1"/>
              <a:t>i</a:t>
            </a:r>
            <a:r>
              <a:rPr lang="en-US" sz="1600" dirty="0"/>
              <a:t>=0; </a:t>
            </a:r>
            <a:r>
              <a:rPr lang="en-US" sz="1600" dirty="0" err="1"/>
              <a:t>i</a:t>
            </a:r>
            <a:r>
              <a:rPr lang="en-US" sz="1600" dirty="0"/>
              <a:t>&lt;</a:t>
            </a:r>
            <a:r>
              <a:rPr lang="en-US" sz="1600" dirty="0" err="1"/>
              <a:t>matrix.length</a:t>
            </a:r>
            <a:r>
              <a:rPr lang="en-US" sz="1600" dirty="0"/>
              <a:t>; </a:t>
            </a:r>
            <a:r>
              <a:rPr lang="en-US" sz="1600" dirty="0" err="1"/>
              <a:t>i</a:t>
            </a:r>
            <a:r>
              <a:rPr lang="en-US" sz="1600" dirty="0"/>
              <a:t>++) {</a:t>
            </a:r>
          </a:p>
          <a:p>
            <a:r>
              <a:rPr lang="en-US" sz="1600" dirty="0"/>
              <a:t>        for(</a:t>
            </a:r>
            <a:r>
              <a:rPr lang="en-US" sz="1600" dirty="0" err="1"/>
              <a:t>var</a:t>
            </a:r>
            <a:r>
              <a:rPr lang="en-US" sz="1600" dirty="0"/>
              <a:t> j=0; j&lt;matrix[0].length; j++) {</a:t>
            </a:r>
          </a:p>
          <a:p>
            <a:r>
              <a:rPr lang="en-US" sz="1600" dirty="0"/>
              <a:t>            if(matrix[</a:t>
            </a:r>
            <a:r>
              <a:rPr lang="en-US" sz="1600" dirty="0" err="1"/>
              <a:t>i</a:t>
            </a:r>
            <a:r>
              <a:rPr lang="en-US" sz="1600" dirty="0"/>
              <a:t>][j] === 1 &amp;&amp; !_</a:t>
            </a:r>
            <a:r>
              <a:rPr lang="en-US" sz="1600" dirty="0" err="1"/>
              <a:t>hasZero</a:t>
            </a:r>
            <a:r>
              <a:rPr lang="en-US" sz="1600" dirty="0"/>
              <a:t>(</a:t>
            </a:r>
            <a:r>
              <a:rPr lang="en-US" sz="1600" dirty="0" err="1"/>
              <a:t>i</a:t>
            </a:r>
            <a:r>
              <a:rPr lang="en-US" sz="1600" dirty="0"/>
              <a:t>, j, matrix)) {</a:t>
            </a:r>
          </a:p>
          <a:p>
            <a:r>
              <a:rPr lang="en-US" sz="1600" dirty="0"/>
              <a:t>                matrix[</a:t>
            </a:r>
            <a:r>
              <a:rPr lang="en-US" sz="1600" dirty="0" err="1"/>
              <a:t>i</a:t>
            </a:r>
            <a:r>
              <a:rPr lang="en-US" sz="1600" dirty="0"/>
              <a:t>][j] = </a:t>
            </a:r>
            <a:r>
              <a:rPr lang="en-US" sz="1600" dirty="0" err="1"/>
              <a:t>Number.MAX_VALUE</a:t>
            </a:r>
            <a:r>
              <a:rPr lang="en-US" sz="1600" dirty="0"/>
              <a:t>;</a:t>
            </a:r>
          </a:p>
          <a:p>
            <a:r>
              <a:rPr lang="en-US" sz="1600" dirty="0"/>
              <a:t>            }</a:t>
            </a:r>
          </a:p>
          <a:p>
            <a:r>
              <a:rPr lang="en-US" sz="1600" dirty="0"/>
              <a:t>        }</a:t>
            </a:r>
          </a:p>
          <a:p>
            <a:r>
              <a:rPr lang="en-US" sz="1600" dirty="0"/>
              <a:t>    }</a:t>
            </a:r>
          </a:p>
          <a:p>
            <a:r>
              <a:rPr lang="en-US" sz="1600" dirty="0"/>
              <a:t>    for(</a:t>
            </a:r>
            <a:r>
              <a:rPr lang="en-US" sz="1600" dirty="0" err="1"/>
              <a:t>var</a:t>
            </a:r>
            <a:r>
              <a:rPr lang="en-US" sz="1600" dirty="0"/>
              <a:t> </a:t>
            </a:r>
            <a:r>
              <a:rPr lang="en-US" sz="1600" dirty="0" err="1"/>
              <a:t>i</a:t>
            </a:r>
            <a:r>
              <a:rPr lang="en-US" sz="1600" dirty="0"/>
              <a:t>=0; </a:t>
            </a:r>
            <a:r>
              <a:rPr lang="en-US" sz="1600" dirty="0" err="1"/>
              <a:t>i</a:t>
            </a:r>
            <a:r>
              <a:rPr lang="en-US" sz="1600" dirty="0"/>
              <a:t>&lt;</a:t>
            </a:r>
            <a:r>
              <a:rPr lang="en-US" sz="1600" dirty="0" err="1"/>
              <a:t>matrix.length</a:t>
            </a:r>
            <a:r>
              <a:rPr lang="en-US" sz="1600" dirty="0"/>
              <a:t>; </a:t>
            </a:r>
            <a:r>
              <a:rPr lang="en-US" sz="1600" dirty="0" err="1"/>
              <a:t>i</a:t>
            </a:r>
            <a:r>
              <a:rPr lang="en-US" sz="1600" dirty="0"/>
              <a:t>++) {</a:t>
            </a:r>
          </a:p>
          <a:p>
            <a:r>
              <a:rPr lang="en-US" sz="1600" dirty="0"/>
              <a:t>        for(</a:t>
            </a:r>
            <a:r>
              <a:rPr lang="en-US" sz="1600" dirty="0" err="1"/>
              <a:t>var</a:t>
            </a:r>
            <a:r>
              <a:rPr lang="en-US" sz="1600" dirty="0"/>
              <a:t> j=0; j&lt;matrix[0].length; j++) {</a:t>
            </a:r>
          </a:p>
          <a:p>
            <a:r>
              <a:rPr lang="en-US" sz="1600" dirty="0"/>
              <a:t>            if(matrix[</a:t>
            </a:r>
            <a:r>
              <a:rPr lang="en-US" sz="1600" dirty="0" err="1"/>
              <a:t>i</a:t>
            </a:r>
            <a:r>
              <a:rPr lang="en-US" sz="1600" dirty="0"/>
              <a:t>][j] === 1) {</a:t>
            </a:r>
          </a:p>
          <a:p>
            <a:r>
              <a:rPr lang="en-US" sz="1600" dirty="0"/>
              <a:t>                </a:t>
            </a:r>
            <a:r>
              <a:rPr lang="en-US" sz="1600" dirty="0" err="1"/>
              <a:t>dfs</a:t>
            </a:r>
            <a:r>
              <a:rPr lang="en-US" sz="1600" dirty="0"/>
              <a:t>(</a:t>
            </a:r>
            <a:r>
              <a:rPr lang="en-US" sz="1600" dirty="0" err="1"/>
              <a:t>i</a:t>
            </a:r>
            <a:r>
              <a:rPr lang="en-US" sz="1600" dirty="0"/>
              <a:t>, j, matrix, 0);</a:t>
            </a:r>
          </a:p>
          <a:p>
            <a:r>
              <a:rPr lang="en-US" sz="1600" dirty="0"/>
              <a:t>            }</a:t>
            </a:r>
          </a:p>
          <a:p>
            <a:r>
              <a:rPr lang="en-US" sz="1600" dirty="0"/>
              <a:t>        }</a:t>
            </a:r>
          </a:p>
          <a:p>
            <a:r>
              <a:rPr lang="en-US" sz="1600" dirty="0"/>
              <a:t>    }</a:t>
            </a:r>
          </a:p>
          <a:p>
            <a:r>
              <a:rPr lang="en-US" sz="1600" dirty="0"/>
              <a:t>    return matrix;</a:t>
            </a:r>
          </a:p>
          <a:p>
            <a:r>
              <a:rPr lang="en-US" sz="1600" dirty="0"/>
              <a:t>};</a:t>
            </a:r>
          </a:p>
          <a:p>
            <a:r>
              <a:rPr lang="en-US" sz="1600" dirty="0"/>
              <a:t> </a:t>
            </a:r>
          </a:p>
          <a:p>
            <a:r>
              <a:rPr lang="en-US" sz="1600" dirty="0" err="1">
                <a:solidFill>
                  <a:schemeClr val="accent1">
                    <a:lumMod val="75000"/>
                  </a:schemeClr>
                </a:solidFill>
              </a:rPr>
              <a:t>var</a:t>
            </a:r>
            <a:r>
              <a:rPr lang="en-US" sz="1600" dirty="0">
                <a:solidFill>
                  <a:schemeClr val="accent1">
                    <a:lumMod val="75000"/>
                  </a:schemeClr>
                </a:solidFill>
              </a:rPr>
              <a:t> </a:t>
            </a:r>
            <a:r>
              <a:rPr lang="en-US" sz="1600" dirty="0" err="1">
                <a:solidFill>
                  <a:schemeClr val="accent1">
                    <a:lumMod val="75000"/>
                  </a:schemeClr>
                </a:solidFill>
              </a:rPr>
              <a:t>dfs</a:t>
            </a:r>
            <a:r>
              <a:rPr lang="en-US" sz="1600" dirty="0">
                <a:solidFill>
                  <a:schemeClr val="accent1">
                    <a:lumMod val="75000"/>
                  </a:schemeClr>
                </a:solidFill>
              </a:rPr>
              <a:t> = function(</a:t>
            </a:r>
            <a:r>
              <a:rPr lang="en-US" sz="1600" dirty="0" err="1">
                <a:solidFill>
                  <a:schemeClr val="accent1">
                    <a:lumMod val="75000"/>
                  </a:schemeClr>
                </a:solidFill>
              </a:rPr>
              <a:t>i</a:t>
            </a:r>
            <a:r>
              <a:rPr lang="en-US" sz="1600" dirty="0">
                <a:solidFill>
                  <a:schemeClr val="accent1">
                    <a:lumMod val="75000"/>
                  </a:schemeClr>
                </a:solidFill>
              </a:rPr>
              <a:t>, j, matrix, </a:t>
            </a:r>
            <a:r>
              <a:rPr lang="en-US" sz="1600" dirty="0" err="1">
                <a:solidFill>
                  <a:schemeClr val="accent1">
                    <a:lumMod val="75000"/>
                  </a:schemeClr>
                </a:solidFill>
              </a:rPr>
              <a:t>val</a:t>
            </a:r>
            <a:r>
              <a:rPr lang="en-US" sz="1600" dirty="0">
                <a:solidFill>
                  <a:schemeClr val="accent1">
                    <a:lumMod val="75000"/>
                  </a:schemeClr>
                </a:solidFill>
              </a:rPr>
              <a:t>) {</a:t>
            </a:r>
          </a:p>
          <a:p>
            <a:r>
              <a:rPr lang="en-US" sz="1600" dirty="0">
                <a:solidFill>
                  <a:schemeClr val="accent1">
                    <a:lumMod val="75000"/>
                  </a:schemeClr>
                </a:solidFill>
              </a:rPr>
              <a:t>    if(</a:t>
            </a:r>
            <a:r>
              <a:rPr lang="en-US" sz="1600" dirty="0" err="1">
                <a:solidFill>
                  <a:schemeClr val="accent1">
                    <a:lumMod val="75000"/>
                  </a:schemeClr>
                </a:solidFill>
              </a:rPr>
              <a:t>i</a:t>
            </a:r>
            <a:r>
              <a:rPr lang="en-US" sz="1600" dirty="0">
                <a:solidFill>
                  <a:schemeClr val="accent1">
                    <a:lumMod val="75000"/>
                  </a:schemeClr>
                </a:solidFill>
              </a:rPr>
              <a:t>&lt;0 || j&lt;0 || </a:t>
            </a:r>
            <a:r>
              <a:rPr lang="en-US" sz="1600" dirty="0" err="1">
                <a:solidFill>
                  <a:schemeClr val="accent1">
                    <a:lumMod val="75000"/>
                  </a:schemeClr>
                </a:solidFill>
              </a:rPr>
              <a:t>i</a:t>
            </a:r>
            <a:r>
              <a:rPr lang="en-US" sz="1600" dirty="0">
                <a:solidFill>
                  <a:schemeClr val="accent1">
                    <a:lumMod val="75000"/>
                  </a:schemeClr>
                </a:solidFill>
              </a:rPr>
              <a:t> &gt;=</a:t>
            </a:r>
            <a:r>
              <a:rPr lang="en-US" sz="1600" dirty="0" err="1">
                <a:solidFill>
                  <a:schemeClr val="accent1">
                    <a:lumMod val="75000"/>
                  </a:schemeClr>
                </a:solidFill>
              </a:rPr>
              <a:t>matrix.length</a:t>
            </a:r>
            <a:r>
              <a:rPr lang="en-US" sz="1600" dirty="0">
                <a:solidFill>
                  <a:schemeClr val="accent1">
                    <a:lumMod val="75000"/>
                  </a:schemeClr>
                </a:solidFill>
              </a:rPr>
              <a:t> || j &gt;= matrix[0].length || </a:t>
            </a:r>
            <a:r>
              <a:rPr lang="en-US" sz="1600" b="1" dirty="0">
                <a:solidFill>
                  <a:srgbClr val="FF0000"/>
                </a:solidFill>
              </a:rPr>
              <a:t>matrix[</a:t>
            </a:r>
            <a:r>
              <a:rPr lang="en-US" sz="1600" b="1" dirty="0" err="1">
                <a:solidFill>
                  <a:srgbClr val="FF0000"/>
                </a:solidFill>
              </a:rPr>
              <a:t>i</a:t>
            </a:r>
            <a:r>
              <a:rPr lang="en-US" sz="1600" b="1" dirty="0">
                <a:solidFill>
                  <a:srgbClr val="FF0000"/>
                </a:solidFill>
              </a:rPr>
              <a:t>][j] &lt;=</a:t>
            </a:r>
            <a:r>
              <a:rPr lang="en-US" sz="1600" b="1" dirty="0" err="1">
                <a:solidFill>
                  <a:srgbClr val="FF0000"/>
                </a:solidFill>
              </a:rPr>
              <a:t>val</a:t>
            </a:r>
            <a:r>
              <a:rPr lang="en-US" sz="1600" dirty="0">
                <a:solidFill>
                  <a:schemeClr val="accent1">
                    <a:lumMod val="75000"/>
                  </a:schemeClr>
                </a:solidFill>
              </a:rPr>
              <a:t>)  return;</a:t>
            </a:r>
          </a:p>
          <a:p>
            <a:r>
              <a:rPr lang="en-US" sz="1600" dirty="0">
                <a:solidFill>
                  <a:schemeClr val="accent1">
                    <a:lumMod val="75000"/>
                  </a:schemeClr>
                </a:solidFill>
              </a:rPr>
              <a:t>    if(</a:t>
            </a:r>
            <a:r>
              <a:rPr lang="en-US" sz="1600" dirty="0" err="1">
                <a:solidFill>
                  <a:schemeClr val="accent1">
                    <a:lumMod val="75000"/>
                  </a:schemeClr>
                </a:solidFill>
              </a:rPr>
              <a:t>val</a:t>
            </a:r>
            <a:r>
              <a:rPr lang="en-US" sz="1600" dirty="0">
                <a:solidFill>
                  <a:schemeClr val="accent1">
                    <a:lumMod val="75000"/>
                  </a:schemeClr>
                </a:solidFill>
              </a:rPr>
              <a:t> &gt; 1)  matrix[</a:t>
            </a:r>
            <a:r>
              <a:rPr lang="en-US" sz="1600" dirty="0" err="1">
                <a:solidFill>
                  <a:schemeClr val="accent1">
                    <a:lumMod val="75000"/>
                  </a:schemeClr>
                </a:solidFill>
              </a:rPr>
              <a:t>i</a:t>
            </a:r>
            <a:r>
              <a:rPr lang="en-US" sz="1600" dirty="0">
                <a:solidFill>
                  <a:schemeClr val="accent1">
                    <a:lumMod val="75000"/>
                  </a:schemeClr>
                </a:solidFill>
              </a:rPr>
              <a:t>][j] = </a:t>
            </a:r>
            <a:r>
              <a:rPr lang="en-US" sz="1600" dirty="0" err="1">
                <a:solidFill>
                  <a:schemeClr val="accent1">
                    <a:lumMod val="75000"/>
                  </a:schemeClr>
                </a:solidFill>
              </a:rPr>
              <a:t>val</a:t>
            </a:r>
            <a:r>
              <a:rPr lang="en-US" sz="1600" dirty="0">
                <a:solidFill>
                  <a:schemeClr val="accent1">
                    <a:lumMod val="75000"/>
                  </a:schemeClr>
                </a:solidFill>
              </a:rPr>
              <a:t>;</a:t>
            </a:r>
          </a:p>
          <a:p>
            <a:r>
              <a:rPr lang="en-US" sz="1600" dirty="0">
                <a:solidFill>
                  <a:schemeClr val="accent1">
                    <a:lumMod val="75000"/>
                  </a:schemeClr>
                </a:solidFill>
              </a:rPr>
              <a:t>    </a:t>
            </a:r>
            <a:r>
              <a:rPr lang="en-US" sz="1600" dirty="0" err="1">
                <a:solidFill>
                  <a:schemeClr val="accent1">
                    <a:lumMod val="75000"/>
                  </a:schemeClr>
                </a:solidFill>
              </a:rPr>
              <a:t>dfs</a:t>
            </a:r>
            <a:r>
              <a:rPr lang="en-US" sz="1600" dirty="0">
                <a:solidFill>
                  <a:schemeClr val="accent1">
                    <a:lumMod val="75000"/>
                  </a:schemeClr>
                </a:solidFill>
              </a:rPr>
              <a:t>(i+1, j, matrix, matrix[</a:t>
            </a:r>
            <a:r>
              <a:rPr lang="en-US" sz="1600" dirty="0" err="1">
                <a:solidFill>
                  <a:schemeClr val="accent1">
                    <a:lumMod val="75000"/>
                  </a:schemeClr>
                </a:solidFill>
              </a:rPr>
              <a:t>i</a:t>
            </a:r>
            <a:r>
              <a:rPr lang="en-US" sz="1600" dirty="0">
                <a:solidFill>
                  <a:schemeClr val="accent1">
                    <a:lumMod val="75000"/>
                  </a:schemeClr>
                </a:solidFill>
              </a:rPr>
              <a:t>][j] + 1);</a:t>
            </a:r>
          </a:p>
          <a:p>
            <a:r>
              <a:rPr lang="en-US" sz="1600" dirty="0">
                <a:solidFill>
                  <a:schemeClr val="accent1">
                    <a:lumMod val="75000"/>
                  </a:schemeClr>
                </a:solidFill>
              </a:rPr>
              <a:t>    </a:t>
            </a:r>
            <a:r>
              <a:rPr lang="en-US" sz="1600" dirty="0" err="1">
                <a:solidFill>
                  <a:schemeClr val="accent1">
                    <a:lumMod val="75000"/>
                  </a:schemeClr>
                </a:solidFill>
              </a:rPr>
              <a:t>dfs</a:t>
            </a:r>
            <a:r>
              <a:rPr lang="en-US" sz="1600" dirty="0">
                <a:solidFill>
                  <a:schemeClr val="accent1">
                    <a:lumMod val="75000"/>
                  </a:schemeClr>
                </a:solidFill>
              </a:rPr>
              <a:t>(i-1, j, matrix, matrix[</a:t>
            </a:r>
            <a:r>
              <a:rPr lang="en-US" sz="1600" dirty="0" err="1">
                <a:solidFill>
                  <a:schemeClr val="accent1">
                    <a:lumMod val="75000"/>
                  </a:schemeClr>
                </a:solidFill>
              </a:rPr>
              <a:t>i</a:t>
            </a:r>
            <a:r>
              <a:rPr lang="en-US" sz="1600" dirty="0">
                <a:solidFill>
                  <a:schemeClr val="accent1">
                    <a:lumMod val="75000"/>
                  </a:schemeClr>
                </a:solidFill>
              </a:rPr>
              <a:t>][j] + 1);</a:t>
            </a:r>
          </a:p>
          <a:p>
            <a:r>
              <a:rPr lang="en-US" sz="1600" dirty="0">
                <a:solidFill>
                  <a:schemeClr val="accent1">
                    <a:lumMod val="75000"/>
                  </a:schemeClr>
                </a:solidFill>
              </a:rPr>
              <a:t>    </a:t>
            </a:r>
            <a:r>
              <a:rPr lang="en-US" sz="1600" dirty="0" err="1">
                <a:solidFill>
                  <a:schemeClr val="accent1">
                    <a:lumMod val="75000"/>
                  </a:schemeClr>
                </a:solidFill>
              </a:rPr>
              <a:t>dfs</a:t>
            </a:r>
            <a:r>
              <a:rPr lang="en-US" sz="1600" dirty="0">
                <a:solidFill>
                  <a:schemeClr val="accent1">
                    <a:lumMod val="75000"/>
                  </a:schemeClr>
                </a:solidFill>
              </a:rPr>
              <a:t>(</a:t>
            </a:r>
            <a:r>
              <a:rPr lang="en-US" sz="1600" dirty="0" err="1">
                <a:solidFill>
                  <a:schemeClr val="accent1">
                    <a:lumMod val="75000"/>
                  </a:schemeClr>
                </a:solidFill>
              </a:rPr>
              <a:t>i</a:t>
            </a:r>
            <a:r>
              <a:rPr lang="en-US" sz="1600" dirty="0">
                <a:solidFill>
                  <a:schemeClr val="accent1">
                    <a:lumMod val="75000"/>
                  </a:schemeClr>
                </a:solidFill>
              </a:rPr>
              <a:t>, j+1, matrix, matrix[</a:t>
            </a:r>
            <a:r>
              <a:rPr lang="en-US" sz="1600" dirty="0" err="1">
                <a:solidFill>
                  <a:schemeClr val="accent1">
                    <a:lumMod val="75000"/>
                  </a:schemeClr>
                </a:solidFill>
              </a:rPr>
              <a:t>i</a:t>
            </a:r>
            <a:r>
              <a:rPr lang="en-US" sz="1600" dirty="0">
                <a:solidFill>
                  <a:schemeClr val="accent1">
                    <a:lumMod val="75000"/>
                  </a:schemeClr>
                </a:solidFill>
              </a:rPr>
              <a:t>][j] + 1);</a:t>
            </a:r>
          </a:p>
          <a:p>
            <a:r>
              <a:rPr lang="en-US" sz="1600" dirty="0">
                <a:solidFill>
                  <a:schemeClr val="accent1">
                    <a:lumMod val="75000"/>
                  </a:schemeClr>
                </a:solidFill>
              </a:rPr>
              <a:t>    </a:t>
            </a:r>
            <a:r>
              <a:rPr lang="en-US" sz="1600" dirty="0" err="1">
                <a:solidFill>
                  <a:schemeClr val="accent1">
                    <a:lumMod val="75000"/>
                  </a:schemeClr>
                </a:solidFill>
              </a:rPr>
              <a:t>dfs</a:t>
            </a:r>
            <a:r>
              <a:rPr lang="en-US" sz="1600" dirty="0">
                <a:solidFill>
                  <a:schemeClr val="accent1">
                    <a:lumMod val="75000"/>
                  </a:schemeClr>
                </a:solidFill>
              </a:rPr>
              <a:t>(</a:t>
            </a:r>
            <a:r>
              <a:rPr lang="en-US" sz="1600" dirty="0" err="1">
                <a:solidFill>
                  <a:schemeClr val="accent1">
                    <a:lumMod val="75000"/>
                  </a:schemeClr>
                </a:solidFill>
              </a:rPr>
              <a:t>i</a:t>
            </a:r>
            <a:r>
              <a:rPr lang="en-US" sz="1600" dirty="0">
                <a:solidFill>
                  <a:schemeClr val="accent1">
                    <a:lumMod val="75000"/>
                  </a:schemeClr>
                </a:solidFill>
              </a:rPr>
              <a:t>, j-1, matrix, matrix[</a:t>
            </a:r>
            <a:r>
              <a:rPr lang="en-US" sz="1600" dirty="0" err="1">
                <a:solidFill>
                  <a:schemeClr val="accent1">
                    <a:lumMod val="75000"/>
                  </a:schemeClr>
                </a:solidFill>
              </a:rPr>
              <a:t>i</a:t>
            </a:r>
            <a:r>
              <a:rPr lang="en-US" sz="1600" dirty="0">
                <a:solidFill>
                  <a:schemeClr val="accent1">
                    <a:lumMod val="75000"/>
                  </a:schemeClr>
                </a:solidFill>
              </a:rPr>
              <a:t>][j] + 1);</a:t>
            </a:r>
          </a:p>
          <a:p>
            <a:r>
              <a:rPr lang="en-US" sz="1600" dirty="0" smtClean="0">
                <a:solidFill>
                  <a:schemeClr val="accent1">
                    <a:lumMod val="75000"/>
                  </a:schemeClr>
                </a:solidFill>
              </a:rPr>
              <a:t>};</a:t>
            </a:r>
          </a:p>
        </p:txBody>
      </p:sp>
      <p:sp>
        <p:nvSpPr>
          <p:cNvPr id="7" name="Rectangle 6"/>
          <p:cNvSpPr/>
          <p:nvPr/>
        </p:nvSpPr>
        <p:spPr>
          <a:xfrm>
            <a:off x="332509" y="483798"/>
            <a:ext cx="11428021" cy="5509200"/>
          </a:xfrm>
          <a:prstGeom prst="rect">
            <a:avLst/>
          </a:prstGeom>
        </p:spPr>
        <p:txBody>
          <a:bodyPr wrap="square">
            <a:spAutoFit/>
          </a:bodyPr>
          <a:lstStyle/>
          <a:p>
            <a:r>
              <a:rPr lang="en-US" sz="1600" dirty="0">
                <a:latin typeface="Calibri" charset="0"/>
                <a:ea typeface="DengXian" charset="-122"/>
                <a:cs typeface="Times New Roman" charset="0"/>
              </a:rPr>
              <a:t>Given a matrix consists of 0 and 1,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find </a:t>
            </a:r>
            <a:r>
              <a:rPr lang="en-US" sz="1600" dirty="0">
                <a:latin typeface="Calibri" charset="0"/>
                <a:ea typeface="DengXian" charset="-122"/>
                <a:cs typeface="Times New Roman" charset="0"/>
              </a:rPr>
              <a:t>the distance of the nearest 0 for each cell.</a:t>
            </a:r>
          </a:p>
          <a:p>
            <a:r>
              <a:rPr lang="en-US" sz="1600" dirty="0">
                <a:latin typeface="Calibri" charset="0"/>
                <a:ea typeface="DengXian" charset="-122"/>
                <a:cs typeface="Times New Roman" charset="0"/>
              </a:rPr>
              <a:t>The distance between two adjacent cells is 1.</a:t>
            </a:r>
          </a:p>
          <a:p>
            <a:r>
              <a:rPr lang="en-US" sz="1600" dirty="0" smtClean="0">
                <a:latin typeface="Calibri" charset="0"/>
                <a:ea typeface="DengXian" charset="-122"/>
                <a:cs typeface="Times New Roman" charset="0"/>
              </a:rPr>
              <a:t>Example: </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Input:</a:t>
            </a:r>
          </a:p>
          <a:p>
            <a:r>
              <a:rPr lang="en-US" sz="1600" dirty="0">
                <a:latin typeface="Calibri" charset="0"/>
                <a:ea typeface="DengXian" charset="-122"/>
                <a:cs typeface="Times New Roman" charset="0"/>
              </a:rPr>
              <a:t>0 0 0</a:t>
            </a:r>
          </a:p>
          <a:p>
            <a:r>
              <a:rPr lang="en-US" sz="1600" dirty="0">
                <a:latin typeface="Calibri" charset="0"/>
                <a:ea typeface="DengXian" charset="-122"/>
                <a:cs typeface="Times New Roman" charset="0"/>
              </a:rPr>
              <a:t>0 1 0</a:t>
            </a:r>
          </a:p>
          <a:p>
            <a:r>
              <a:rPr lang="en-US" sz="1600" dirty="0">
                <a:latin typeface="Calibri" charset="0"/>
                <a:ea typeface="DengXian" charset="-122"/>
                <a:cs typeface="Times New Roman" charset="0"/>
              </a:rPr>
              <a:t>1 1 1</a:t>
            </a:r>
          </a:p>
          <a:p>
            <a:r>
              <a:rPr lang="en-US" sz="1600" dirty="0">
                <a:latin typeface="Calibri" charset="0"/>
                <a:ea typeface="DengXian" charset="-122"/>
                <a:cs typeface="Times New Roman" charset="0"/>
              </a:rPr>
              <a:t>Output:</a:t>
            </a:r>
          </a:p>
          <a:p>
            <a:r>
              <a:rPr lang="en-US" sz="1600" dirty="0">
                <a:latin typeface="Calibri" charset="0"/>
                <a:ea typeface="DengXian" charset="-122"/>
                <a:cs typeface="Times New Roman" charset="0"/>
              </a:rPr>
              <a:t>0 0 0</a:t>
            </a:r>
          </a:p>
          <a:p>
            <a:r>
              <a:rPr lang="en-US" sz="1600" dirty="0">
                <a:latin typeface="Calibri" charset="0"/>
                <a:ea typeface="DengXian" charset="-122"/>
                <a:cs typeface="Times New Roman" charset="0"/>
              </a:rPr>
              <a:t>0 1 0</a:t>
            </a:r>
          </a:p>
          <a:p>
            <a:r>
              <a:rPr lang="en-US" sz="1600" dirty="0">
                <a:latin typeface="Calibri" charset="0"/>
                <a:ea typeface="DengXian" charset="-122"/>
                <a:cs typeface="Times New Roman" charset="0"/>
              </a:rPr>
              <a:t>1 2 </a:t>
            </a:r>
            <a:r>
              <a:rPr lang="en-US" sz="1600" dirty="0" smtClean="0">
                <a:latin typeface="Calibri" charset="0"/>
                <a:ea typeface="DengXian" charset="-122"/>
                <a:cs typeface="Times New Roman" charset="0"/>
              </a:rPr>
              <a:t>1</a:t>
            </a:r>
          </a:p>
          <a:p>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change all element which equal 1 </a:t>
            </a:r>
            <a:r>
              <a:rPr lang="en-US" sz="1600" dirty="0" smtClean="0">
                <a:latin typeface="Calibri" charset="0"/>
                <a:ea typeface="DengXian" charset="-122"/>
                <a:cs typeface="Times New Roman" charset="0"/>
              </a:rPr>
              <a:t>but </a:t>
            </a:r>
            <a:r>
              <a:rPr lang="en-US" sz="1600" dirty="0">
                <a:latin typeface="Calibri" charset="0"/>
                <a:ea typeface="DengXian" charset="-122"/>
                <a:cs typeface="Times New Roman" charset="0"/>
              </a:rPr>
              <a:t>no 0 surrounded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to </a:t>
            </a:r>
            <a:r>
              <a:rPr lang="en-US" sz="1600" dirty="0">
                <a:latin typeface="Calibri" charset="0"/>
                <a:ea typeface="DengXian" charset="-122"/>
                <a:cs typeface="Times New Roman" charset="0"/>
              </a:rPr>
              <a:t>be </a:t>
            </a:r>
            <a:r>
              <a:rPr lang="en-US" sz="1600" dirty="0" err="1">
                <a:latin typeface="Calibri" charset="0"/>
                <a:ea typeface="DengXian" charset="-122"/>
                <a:cs typeface="Times New Roman" charset="0"/>
              </a:rPr>
              <a:t>max_value</a:t>
            </a:r>
            <a:r>
              <a:rPr lang="en-US" sz="1600" dirty="0">
                <a:latin typeface="Calibri" charset="0"/>
                <a:ea typeface="DengXian" charset="-122"/>
                <a:cs typeface="Times New Roman" charset="0"/>
              </a:rPr>
              <a:t>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0    0    </a:t>
            </a:r>
            <a:r>
              <a:rPr lang="en-US" sz="1600" dirty="0">
                <a:latin typeface="Calibri" charset="0"/>
                <a:ea typeface="DengXian" charset="-122"/>
                <a:cs typeface="Times New Roman" charset="0"/>
              </a:rPr>
              <a:t>0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0    1    0 </a:t>
            </a:r>
          </a:p>
          <a:p>
            <a:r>
              <a:rPr lang="en-US" sz="1600" dirty="0" smtClean="0">
                <a:latin typeface="Calibri" charset="0"/>
                <a:ea typeface="DengXian" charset="-122"/>
                <a:cs typeface="Times New Roman" charset="0"/>
              </a:rPr>
              <a:t>1 max  </a:t>
            </a:r>
            <a:r>
              <a:rPr lang="en-US" sz="1600" dirty="0">
                <a:latin typeface="Calibri" charset="0"/>
                <a:ea typeface="DengXian" charset="-122"/>
                <a:cs typeface="Times New Roman" charset="0"/>
              </a:rPr>
              <a:t>1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then </a:t>
            </a:r>
            <a:r>
              <a:rPr lang="en-US" sz="1600" dirty="0">
                <a:latin typeface="Calibri" charset="0"/>
                <a:ea typeface="DengXian" charset="-122"/>
                <a:cs typeface="Times New Roman" charset="0"/>
              </a:rPr>
              <a:t>we traverse from each 1,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if </a:t>
            </a:r>
            <a:r>
              <a:rPr lang="en-US" sz="1600" dirty="0">
                <a:latin typeface="Calibri" charset="0"/>
                <a:ea typeface="DengXian" charset="-122"/>
                <a:cs typeface="Times New Roman" charset="0"/>
              </a:rPr>
              <a:t>current </a:t>
            </a:r>
            <a:r>
              <a:rPr lang="en-US" sz="1600" dirty="0" err="1">
                <a:latin typeface="Calibri" charset="0"/>
                <a:ea typeface="DengXian" charset="-122"/>
                <a:cs typeface="Times New Roman" charset="0"/>
              </a:rPr>
              <a:t>val</a:t>
            </a:r>
            <a:r>
              <a:rPr lang="en-US" sz="1600" dirty="0">
                <a:latin typeface="Calibri" charset="0"/>
                <a:ea typeface="DengXian" charset="-122"/>
                <a:cs typeface="Times New Roman" charset="0"/>
              </a:rPr>
              <a:t> &gt; 1, assign the value to matrix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but </a:t>
            </a:r>
            <a:r>
              <a:rPr lang="en-US" sz="1600" dirty="0">
                <a:latin typeface="Calibri" charset="0"/>
                <a:ea typeface="DengXian" charset="-122"/>
                <a:cs typeface="Times New Roman" charset="0"/>
              </a:rPr>
              <a:t>if the current value is already assigned,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let's </a:t>
            </a:r>
            <a:r>
              <a:rPr lang="en-US" sz="1600" dirty="0">
                <a:latin typeface="Calibri" charset="0"/>
                <a:ea typeface="DengXian" charset="-122"/>
                <a:cs typeface="Times New Roman" charset="0"/>
              </a:rPr>
              <a:t>say 2, then we need to exclude it from checking again</a:t>
            </a:r>
          </a:p>
        </p:txBody>
      </p:sp>
    </p:spTree>
    <p:extLst>
      <p:ext uri="{BB962C8B-B14F-4D97-AF65-F5344CB8AC3E}">
        <p14:creationId xmlns:p14="http://schemas.microsoft.com/office/powerpoint/2010/main" val="2034682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95" y="121551"/>
            <a:ext cx="8943109" cy="313150"/>
          </a:xfrm>
        </p:spPr>
        <p:txBody>
          <a:bodyPr>
            <a:normAutofit fontScale="90000"/>
          </a:bodyPr>
          <a:lstStyle/>
          <a:p>
            <a:r>
              <a:rPr lang="en-US" sz="2400" b="1" dirty="0"/>
              <a:t>329. Longest Increasing Path in a Matrix</a:t>
            </a:r>
            <a:endParaRPr lang="en-US" sz="2800" b="1" dirty="0"/>
          </a:p>
        </p:txBody>
      </p:sp>
      <p:sp>
        <p:nvSpPr>
          <p:cNvPr id="6" name="Rectangle 5"/>
          <p:cNvSpPr/>
          <p:nvPr/>
        </p:nvSpPr>
        <p:spPr>
          <a:xfrm>
            <a:off x="5640779" y="533192"/>
            <a:ext cx="6551221" cy="63248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500" dirty="0" err="1"/>
              <a:t>var</a:t>
            </a:r>
            <a:r>
              <a:rPr lang="en-US" sz="1500" dirty="0"/>
              <a:t> </a:t>
            </a:r>
            <a:r>
              <a:rPr lang="en-US" sz="1500" dirty="0" err="1"/>
              <a:t>longestIncreasingPath</a:t>
            </a:r>
            <a:r>
              <a:rPr lang="en-US" sz="1500" dirty="0"/>
              <a:t> = function(matrix) {</a:t>
            </a:r>
          </a:p>
          <a:p>
            <a:r>
              <a:rPr lang="en-US" sz="1500" dirty="0"/>
              <a:t>    if(</a:t>
            </a:r>
            <a:r>
              <a:rPr lang="en-US" sz="1500" dirty="0" err="1"/>
              <a:t>matrix.length</a:t>
            </a:r>
            <a:r>
              <a:rPr lang="en-US" sz="1500" dirty="0"/>
              <a:t> === 0)  return 0;</a:t>
            </a:r>
          </a:p>
          <a:p>
            <a:r>
              <a:rPr lang="en-US" sz="1500" dirty="0"/>
              <a:t>    </a:t>
            </a:r>
            <a:r>
              <a:rPr lang="en-US" sz="1500" dirty="0" err="1"/>
              <a:t>var</a:t>
            </a:r>
            <a:r>
              <a:rPr lang="en-US" sz="1500" dirty="0"/>
              <a:t> cached = [], m = </a:t>
            </a:r>
            <a:r>
              <a:rPr lang="en-US" sz="1500" dirty="0" err="1"/>
              <a:t>matrix.length</a:t>
            </a:r>
            <a:r>
              <a:rPr lang="en-US" sz="1500" dirty="0"/>
              <a:t>, n = matrix[0].length, </a:t>
            </a:r>
            <a:r>
              <a:rPr lang="en-US" sz="1500" dirty="0" err="1"/>
              <a:t>maxVal</a:t>
            </a:r>
            <a:r>
              <a:rPr lang="en-US" sz="1500" dirty="0"/>
              <a:t>=0;</a:t>
            </a:r>
          </a:p>
          <a:p>
            <a:r>
              <a:rPr lang="en-US" sz="1500" dirty="0"/>
              <a:t>    </a:t>
            </a:r>
            <a:r>
              <a:rPr lang="en-US" sz="1500" dirty="0" err="1"/>
              <a:t>var</a:t>
            </a:r>
            <a:r>
              <a:rPr lang="en-US" sz="1500" dirty="0"/>
              <a:t> </a:t>
            </a:r>
            <a:r>
              <a:rPr lang="en-US" sz="1500" dirty="0" err="1"/>
              <a:t>dirs</a:t>
            </a:r>
            <a:r>
              <a:rPr lang="en-US" sz="1500" dirty="0"/>
              <a:t> = [[-1,0], [1, 0], [0, -1], [0, 1]];</a:t>
            </a:r>
          </a:p>
          <a:p>
            <a:r>
              <a:rPr lang="en-US" sz="1500" dirty="0"/>
              <a:t>    for(</a:t>
            </a:r>
            <a:r>
              <a:rPr lang="en-US" sz="1500" dirty="0" err="1"/>
              <a:t>var</a:t>
            </a:r>
            <a:r>
              <a:rPr lang="en-US" sz="1500" dirty="0"/>
              <a:t> </a:t>
            </a:r>
            <a:r>
              <a:rPr lang="en-US" sz="1500" dirty="0" err="1"/>
              <a:t>i</a:t>
            </a:r>
            <a:r>
              <a:rPr lang="en-US" sz="1500" dirty="0"/>
              <a:t>=0; </a:t>
            </a:r>
            <a:r>
              <a:rPr lang="en-US" sz="1500" dirty="0" err="1"/>
              <a:t>i</a:t>
            </a:r>
            <a:r>
              <a:rPr lang="en-US" sz="1500" dirty="0"/>
              <a:t>&lt;m; </a:t>
            </a:r>
            <a:r>
              <a:rPr lang="en-US" sz="1500" dirty="0" err="1"/>
              <a:t>i</a:t>
            </a:r>
            <a:r>
              <a:rPr lang="en-US" sz="1500" dirty="0"/>
              <a:t>++) {</a:t>
            </a:r>
          </a:p>
          <a:p>
            <a:r>
              <a:rPr lang="en-US" sz="1500" dirty="0"/>
              <a:t>        cached[</a:t>
            </a:r>
            <a:r>
              <a:rPr lang="en-US" sz="1500" dirty="0" err="1"/>
              <a:t>i</a:t>
            </a:r>
            <a:r>
              <a:rPr lang="en-US" sz="1500" dirty="0"/>
              <a:t>] = [];</a:t>
            </a:r>
          </a:p>
          <a:p>
            <a:r>
              <a:rPr lang="en-US" sz="1500" dirty="0"/>
              <a:t>    }</a:t>
            </a:r>
          </a:p>
          <a:p>
            <a:r>
              <a:rPr lang="en-US" sz="1500" dirty="0"/>
              <a:t>    for(</a:t>
            </a:r>
            <a:r>
              <a:rPr lang="en-US" sz="1500" dirty="0" err="1"/>
              <a:t>var</a:t>
            </a:r>
            <a:r>
              <a:rPr lang="en-US" sz="1500" dirty="0"/>
              <a:t> </a:t>
            </a:r>
            <a:r>
              <a:rPr lang="en-US" sz="1500" dirty="0" err="1"/>
              <a:t>i</a:t>
            </a:r>
            <a:r>
              <a:rPr lang="en-US" sz="1500" dirty="0"/>
              <a:t>=0; </a:t>
            </a:r>
            <a:r>
              <a:rPr lang="en-US" sz="1500" dirty="0" err="1"/>
              <a:t>i</a:t>
            </a:r>
            <a:r>
              <a:rPr lang="en-US" sz="1500" dirty="0"/>
              <a:t>&lt;m; </a:t>
            </a:r>
            <a:r>
              <a:rPr lang="en-US" sz="1500" dirty="0" err="1"/>
              <a:t>i</a:t>
            </a:r>
            <a:r>
              <a:rPr lang="en-US" sz="1500" dirty="0"/>
              <a:t>++) {</a:t>
            </a:r>
          </a:p>
          <a:p>
            <a:r>
              <a:rPr lang="en-US" sz="1500" dirty="0"/>
              <a:t>        for(</a:t>
            </a:r>
            <a:r>
              <a:rPr lang="en-US" sz="1500" dirty="0" err="1"/>
              <a:t>var</a:t>
            </a:r>
            <a:r>
              <a:rPr lang="en-US" sz="1500" dirty="0"/>
              <a:t> j=0; j&lt;n; j++) {</a:t>
            </a:r>
          </a:p>
          <a:p>
            <a:r>
              <a:rPr lang="en-US" sz="1500" dirty="0"/>
              <a:t>            </a:t>
            </a:r>
            <a:r>
              <a:rPr lang="en-US" sz="1500" dirty="0" err="1"/>
              <a:t>maxVal</a:t>
            </a:r>
            <a:r>
              <a:rPr lang="en-US" sz="1500" dirty="0"/>
              <a:t> = </a:t>
            </a:r>
            <a:r>
              <a:rPr lang="en-US" sz="1500" dirty="0" err="1"/>
              <a:t>Math.max</a:t>
            </a:r>
            <a:r>
              <a:rPr lang="en-US" sz="1500" dirty="0"/>
              <a:t>(</a:t>
            </a:r>
            <a:r>
              <a:rPr lang="en-US" sz="1500" dirty="0" err="1"/>
              <a:t>maxVal</a:t>
            </a:r>
            <a:r>
              <a:rPr lang="en-US" sz="1500" dirty="0"/>
              <a:t>, </a:t>
            </a:r>
            <a:r>
              <a:rPr lang="en-US" sz="1500" dirty="0" err="1"/>
              <a:t>dfs</a:t>
            </a:r>
            <a:r>
              <a:rPr lang="en-US" sz="1500" dirty="0"/>
              <a:t>(matrix, </a:t>
            </a:r>
            <a:r>
              <a:rPr lang="en-US" sz="1500" dirty="0" err="1"/>
              <a:t>i</a:t>
            </a:r>
            <a:r>
              <a:rPr lang="en-US" sz="1500" dirty="0"/>
              <a:t>, j, m, n, cached, </a:t>
            </a:r>
            <a:r>
              <a:rPr lang="en-US" sz="1500" dirty="0" err="1"/>
              <a:t>dirs</a:t>
            </a:r>
            <a:r>
              <a:rPr lang="en-US" sz="1500" dirty="0"/>
              <a:t>));</a:t>
            </a:r>
          </a:p>
          <a:p>
            <a:r>
              <a:rPr lang="en-US" sz="1500" dirty="0"/>
              <a:t>        }</a:t>
            </a:r>
          </a:p>
          <a:p>
            <a:r>
              <a:rPr lang="en-US" sz="1500" dirty="0"/>
              <a:t>    }</a:t>
            </a:r>
          </a:p>
          <a:p>
            <a:r>
              <a:rPr lang="en-US" sz="1500" dirty="0"/>
              <a:t>    return </a:t>
            </a:r>
            <a:r>
              <a:rPr lang="en-US" sz="1500" dirty="0" err="1"/>
              <a:t>maxVal</a:t>
            </a:r>
            <a:r>
              <a:rPr lang="en-US" sz="1500" dirty="0"/>
              <a:t>;</a:t>
            </a:r>
          </a:p>
          <a:p>
            <a:r>
              <a:rPr lang="en-US" sz="1500" dirty="0"/>
              <a:t>};</a:t>
            </a:r>
          </a:p>
          <a:p>
            <a:r>
              <a:rPr lang="en-US" sz="1500" dirty="0"/>
              <a:t> </a:t>
            </a:r>
          </a:p>
          <a:p>
            <a:r>
              <a:rPr lang="en-US" sz="1500" dirty="0" err="1">
                <a:solidFill>
                  <a:schemeClr val="accent1">
                    <a:lumMod val="75000"/>
                  </a:schemeClr>
                </a:solidFill>
              </a:rPr>
              <a:t>var</a:t>
            </a:r>
            <a:r>
              <a:rPr lang="en-US" sz="1500" dirty="0">
                <a:solidFill>
                  <a:schemeClr val="accent1">
                    <a:lumMod val="75000"/>
                  </a:schemeClr>
                </a:solidFill>
              </a:rPr>
              <a:t> </a:t>
            </a:r>
            <a:r>
              <a:rPr lang="en-US" sz="1500" dirty="0" err="1">
                <a:solidFill>
                  <a:schemeClr val="accent1">
                    <a:lumMod val="75000"/>
                  </a:schemeClr>
                </a:solidFill>
              </a:rPr>
              <a:t>dfs</a:t>
            </a:r>
            <a:r>
              <a:rPr lang="en-US" sz="1500" dirty="0">
                <a:solidFill>
                  <a:schemeClr val="accent1">
                    <a:lumMod val="75000"/>
                  </a:schemeClr>
                </a:solidFill>
              </a:rPr>
              <a:t> = function(matrix, </a:t>
            </a:r>
            <a:r>
              <a:rPr lang="en-US" sz="1500" dirty="0" err="1">
                <a:solidFill>
                  <a:schemeClr val="accent1">
                    <a:lumMod val="75000"/>
                  </a:schemeClr>
                </a:solidFill>
              </a:rPr>
              <a:t>i</a:t>
            </a:r>
            <a:r>
              <a:rPr lang="en-US" sz="1500" dirty="0">
                <a:solidFill>
                  <a:schemeClr val="accent1">
                    <a:lumMod val="75000"/>
                  </a:schemeClr>
                </a:solidFill>
              </a:rPr>
              <a:t>, j, m, n, cached, </a:t>
            </a:r>
            <a:r>
              <a:rPr lang="en-US" sz="1500" dirty="0" err="1">
                <a:solidFill>
                  <a:schemeClr val="accent1">
                    <a:lumMod val="75000"/>
                  </a:schemeClr>
                </a:solidFill>
              </a:rPr>
              <a:t>dirs</a:t>
            </a:r>
            <a:r>
              <a:rPr lang="en-US" sz="1500" dirty="0">
                <a:solidFill>
                  <a:schemeClr val="accent1">
                    <a:lumMod val="75000"/>
                  </a:schemeClr>
                </a:solidFill>
              </a:rPr>
              <a:t>) {</a:t>
            </a:r>
          </a:p>
          <a:p>
            <a:r>
              <a:rPr lang="en-US" sz="1500" dirty="0">
                <a:solidFill>
                  <a:schemeClr val="accent1">
                    <a:lumMod val="75000"/>
                  </a:schemeClr>
                </a:solidFill>
              </a:rPr>
              <a:t>    if(cached[</a:t>
            </a:r>
            <a:r>
              <a:rPr lang="en-US" sz="1500" dirty="0" err="1">
                <a:solidFill>
                  <a:schemeClr val="accent1">
                    <a:lumMod val="75000"/>
                  </a:schemeClr>
                </a:solidFill>
              </a:rPr>
              <a:t>i</a:t>
            </a:r>
            <a:r>
              <a:rPr lang="en-US" sz="1500" dirty="0">
                <a:solidFill>
                  <a:schemeClr val="accent1">
                    <a:lumMod val="75000"/>
                  </a:schemeClr>
                </a:solidFill>
              </a:rPr>
              <a:t>][j])   return cached[</a:t>
            </a:r>
            <a:r>
              <a:rPr lang="en-US" sz="1500" dirty="0" err="1">
                <a:solidFill>
                  <a:schemeClr val="accent1">
                    <a:lumMod val="75000"/>
                  </a:schemeClr>
                </a:solidFill>
              </a:rPr>
              <a:t>i</a:t>
            </a:r>
            <a:r>
              <a:rPr lang="en-US" sz="1500" dirty="0">
                <a:solidFill>
                  <a:schemeClr val="accent1">
                    <a:lumMod val="75000"/>
                  </a:schemeClr>
                </a:solidFill>
              </a:rPr>
              <a:t>][j];</a:t>
            </a:r>
          </a:p>
          <a:p>
            <a:r>
              <a:rPr lang="en-US" sz="1500" dirty="0">
                <a:solidFill>
                  <a:schemeClr val="accent1">
                    <a:lumMod val="75000"/>
                  </a:schemeClr>
                </a:solidFill>
              </a:rPr>
              <a:t>    </a:t>
            </a:r>
            <a:r>
              <a:rPr lang="en-US" sz="1500" dirty="0" err="1">
                <a:solidFill>
                  <a:schemeClr val="accent1">
                    <a:lumMod val="75000"/>
                  </a:schemeClr>
                </a:solidFill>
              </a:rPr>
              <a:t>var</a:t>
            </a:r>
            <a:r>
              <a:rPr lang="en-US" sz="1500" dirty="0">
                <a:solidFill>
                  <a:schemeClr val="accent1">
                    <a:lumMod val="75000"/>
                  </a:schemeClr>
                </a:solidFill>
              </a:rPr>
              <a:t> max = 1;</a:t>
            </a:r>
          </a:p>
          <a:p>
            <a:r>
              <a:rPr lang="en-US" sz="1500" dirty="0">
                <a:solidFill>
                  <a:schemeClr val="accent1">
                    <a:lumMod val="75000"/>
                  </a:schemeClr>
                </a:solidFill>
              </a:rPr>
              <a:t>    for(</a:t>
            </a:r>
            <a:r>
              <a:rPr lang="en-US" sz="1500" dirty="0" err="1">
                <a:solidFill>
                  <a:schemeClr val="accent1">
                    <a:lumMod val="75000"/>
                  </a:schemeClr>
                </a:solidFill>
              </a:rPr>
              <a:t>var</a:t>
            </a:r>
            <a:r>
              <a:rPr lang="en-US" sz="1500" dirty="0">
                <a:solidFill>
                  <a:schemeClr val="accent1">
                    <a:lumMod val="75000"/>
                  </a:schemeClr>
                </a:solidFill>
              </a:rPr>
              <a:t> </a:t>
            </a:r>
            <a:r>
              <a:rPr lang="en-US" sz="1500" dirty="0" err="1">
                <a:solidFill>
                  <a:schemeClr val="accent1">
                    <a:lumMod val="75000"/>
                  </a:schemeClr>
                </a:solidFill>
              </a:rPr>
              <a:t>dir</a:t>
            </a:r>
            <a:r>
              <a:rPr lang="en-US" sz="1500" dirty="0">
                <a:solidFill>
                  <a:schemeClr val="accent1">
                    <a:lumMod val="75000"/>
                  </a:schemeClr>
                </a:solidFill>
              </a:rPr>
              <a:t> of </a:t>
            </a:r>
            <a:r>
              <a:rPr lang="en-US" sz="1500" dirty="0" err="1">
                <a:solidFill>
                  <a:schemeClr val="accent1">
                    <a:lumMod val="75000"/>
                  </a:schemeClr>
                </a:solidFill>
              </a:rPr>
              <a:t>dirs</a:t>
            </a:r>
            <a:r>
              <a:rPr lang="en-US" sz="1500" dirty="0">
                <a:solidFill>
                  <a:schemeClr val="accent1">
                    <a:lumMod val="75000"/>
                  </a:schemeClr>
                </a:solidFill>
              </a:rPr>
              <a:t>) {</a:t>
            </a:r>
          </a:p>
          <a:p>
            <a:r>
              <a:rPr lang="en-US" sz="1500" dirty="0">
                <a:solidFill>
                  <a:schemeClr val="accent1">
                    <a:lumMod val="75000"/>
                  </a:schemeClr>
                </a:solidFill>
              </a:rPr>
              <a:t>        </a:t>
            </a:r>
            <a:r>
              <a:rPr lang="en-US" sz="1500" dirty="0" err="1">
                <a:solidFill>
                  <a:schemeClr val="accent1">
                    <a:lumMod val="75000"/>
                  </a:schemeClr>
                </a:solidFill>
              </a:rPr>
              <a:t>var</a:t>
            </a:r>
            <a:r>
              <a:rPr lang="en-US" sz="1500" dirty="0">
                <a:solidFill>
                  <a:schemeClr val="accent1">
                    <a:lumMod val="75000"/>
                  </a:schemeClr>
                </a:solidFill>
              </a:rPr>
              <a:t> x = </a:t>
            </a:r>
            <a:r>
              <a:rPr lang="en-US" sz="1500" dirty="0" err="1">
                <a:solidFill>
                  <a:schemeClr val="accent1">
                    <a:lumMod val="75000"/>
                  </a:schemeClr>
                </a:solidFill>
              </a:rPr>
              <a:t>i</a:t>
            </a:r>
            <a:r>
              <a:rPr lang="en-US" sz="1500" dirty="0">
                <a:solidFill>
                  <a:schemeClr val="accent1">
                    <a:lumMod val="75000"/>
                  </a:schemeClr>
                </a:solidFill>
              </a:rPr>
              <a:t> + </a:t>
            </a:r>
            <a:r>
              <a:rPr lang="en-US" sz="1500" dirty="0" err="1">
                <a:solidFill>
                  <a:schemeClr val="accent1">
                    <a:lumMod val="75000"/>
                  </a:schemeClr>
                </a:solidFill>
              </a:rPr>
              <a:t>dir</a:t>
            </a:r>
            <a:r>
              <a:rPr lang="en-US" sz="1500" dirty="0">
                <a:solidFill>
                  <a:schemeClr val="accent1">
                    <a:lumMod val="75000"/>
                  </a:schemeClr>
                </a:solidFill>
              </a:rPr>
              <a:t>[0], y = j + </a:t>
            </a:r>
            <a:r>
              <a:rPr lang="en-US" sz="1500" dirty="0" err="1">
                <a:solidFill>
                  <a:schemeClr val="accent1">
                    <a:lumMod val="75000"/>
                  </a:schemeClr>
                </a:solidFill>
              </a:rPr>
              <a:t>dir</a:t>
            </a:r>
            <a:r>
              <a:rPr lang="en-US" sz="1500" dirty="0">
                <a:solidFill>
                  <a:schemeClr val="accent1">
                    <a:lumMod val="75000"/>
                  </a:schemeClr>
                </a:solidFill>
              </a:rPr>
              <a:t>[1];</a:t>
            </a:r>
          </a:p>
          <a:p>
            <a:r>
              <a:rPr lang="en-US" sz="1500" dirty="0">
                <a:solidFill>
                  <a:schemeClr val="accent1">
                    <a:lumMod val="75000"/>
                  </a:schemeClr>
                </a:solidFill>
              </a:rPr>
              <a:t>        if(x &lt; 0 || x &gt;= m || y &lt; 0 || y &gt;= n || matrix[</a:t>
            </a:r>
            <a:r>
              <a:rPr lang="en-US" sz="1500" dirty="0" err="1">
                <a:solidFill>
                  <a:schemeClr val="accent1">
                    <a:lumMod val="75000"/>
                  </a:schemeClr>
                </a:solidFill>
              </a:rPr>
              <a:t>i</a:t>
            </a:r>
            <a:r>
              <a:rPr lang="en-US" sz="1500" dirty="0">
                <a:solidFill>
                  <a:schemeClr val="accent1">
                    <a:lumMod val="75000"/>
                  </a:schemeClr>
                </a:solidFill>
              </a:rPr>
              <a:t>][j] &gt;= matrix[x][y]) continue;</a:t>
            </a:r>
          </a:p>
          <a:p>
            <a:r>
              <a:rPr lang="en-US" sz="1500" dirty="0">
                <a:solidFill>
                  <a:schemeClr val="accent1">
                    <a:lumMod val="75000"/>
                  </a:schemeClr>
                </a:solidFill>
              </a:rPr>
              <a:t>        </a:t>
            </a:r>
            <a:r>
              <a:rPr lang="en-US" sz="1500" dirty="0" err="1">
                <a:solidFill>
                  <a:schemeClr val="accent1">
                    <a:lumMod val="75000"/>
                  </a:schemeClr>
                </a:solidFill>
              </a:rPr>
              <a:t>var</a:t>
            </a:r>
            <a:r>
              <a:rPr lang="en-US" sz="1500" dirty="0">
                <a:solidFill>
                  <a:schemeClr val="accent1">
                    <a:lumMod val="75000"/>
                  </a:schemeClr>
                </a:solidFill>
              </a:rPr>
              <a:t> </a:t>
            </a:r>
            <a:r>
              <a:rPr lang="en-US" sz="1500" dirty="0" err="1">
                <a:solidFill>
                  <a:schemeClr val="accent1">
                    <a:lumMod val="75000"/>
                  </a:schemeClr>
                </a:solidFill>
              </a:rPr>
              <a:t>len</a:t>
            </a:r>
            <a:r>
              <a:rPr lang="en-US" sz="1500" dirty="0">
                <a:solidFill>
                  <a:schemeClr val="accent1">
                    <a:lumMod val="75000"/>
                  </a:schemeClr>
                </a:solidFill>
              </a:rPr>
              <a:t> = 1 + </a:t>
            </a:r>
            <a:r>
              <a:rPr lang="en-US" sz="1500" dirty="0" err="1">
                <a:solidFill>
                  <a:schemeClr val="accent1">
                    <a:lumMod val="75000"/>
                  </a:schemeClr>
                </a:solidFill>
              </a:rPr>
              <a:t>dfs</a:t>
            </a:r>
            <a:r>
              <a:rPr lang="en-US" sz="1500" dirty="0">
                <a:solidFill>
                  <a:schemeClr val="accent1">
                    <a:lumMod val="75000"/>
                  </a:schemeClr>
                </a:solidFill>
              </a:rPr>
              <a:t>(matrix, x, y, m, n, cached, </a:t>
            </a:r>
            <a:r>
              <a:rPr lang="en-US" sz="1500" dirty="0" err="1">
                <a:solidFill>
                  <a:schemeClr val="accent1">
                    <a:lumMod val="75000"/>
                  </a:schemeClr>
                </a:solidFill>
              </a:rPr>
              <a:t>dirs</a:t>
            </a:r>
            <a:r>
              <a:rPr lang="en-US" sz="1500" dirty="0">
                <a:solidFill>
                  <a:schemeClr val="accent1">
                    <a:lumMod val="75000"/>
                  </a:schemeClr>
                </a:solidFill>
              </a:rPr>
              <a:t>);</a:t>
            </a:r>
          </a:p>
          <a:p>
            <a:r>
              <a:rPr lang="en-US" sz="1500" dirty="0">
                <a:solidFill>
                  <a:schemeClr val="accent1">
                    <a:lumMod val="75000"/>
                  </a:schemeClr>
                </a:solidFill>
              </a:rPr>
              <a:t>        max = </a:t>
            </a:r>
            <a:r>
              <a:rPr lang="en-US" sz="1500" dirty="0" err="1">
                <a:solidFill>
                  <a:schemeClr val="accent1">
                    <a:lumMod val="75000"/>
                  </a:schemeClr>
                </a:solidFill>
              </a:rPr>
              <a:t>Math.max</a:t>
            </a:r>
            <a:r>
              <a:rPr lang="en-US" sz="1500" dirty="0">
                <a:solidFill>
                  <a:schemeClr val="accent1">
                    <a:lumMod val="75000"/>
                  </a:schemeClr>
                </a:solidFill>
              </a:rPr>
              <a:t>(max, </a:t>
            </a:r>
            <a:r>
              <a:rPr lang="en-US" sz="1500" dirty="0" err="1">
                <a:solidFill>
                  <a:schemeClr val="accent1">
                    <a:lumMod val="75000"/>
                  </a:schemeClr>
                </a:solidFill>
              </a:rPr>
              <a:t>len</a:t>
            </a:r>
            <a:r>
              <a:rPr lang="en-US" sz="1500" dirty="0">
                <a:solidFill>
                  <a:schemeClr val="accent1">
                    <a:lumMod val="75000"/>
                  </a:schemeClr>
                </a:solidFill>
              </a:rPr>
              <a:t>);</a:t>
            </a:r>
          </a:p>
          <a:p>
            <a:r>
              <a:rPr lang="en-US" sz="1500" dirty="0">
                <a:solidFill>
                  <a:schemeClr val="accent1">
                    <a:lumMod val="75000"/>
                  </a:schemeClr>
                </a:solidFill>
              </a:rPr>
              <a:t>    }</a:t>
            </a:r>
          </a:p>
          <a:p>
            <a:r>
              <a:rPr lang="en-US" sz="1500" dirty="0">
                <a:solidFill>
                  <a:schemeClr val="accent1">
                    <a:lumMod val="75000"/>
                  </a:schemeClr>
                </a:solidFill>
              </a:rPr>
              <a:t>    cached[</a:t>
            </a:r>
            <a:r>
              <a:rPr lang="en-US" sz="1500" dirty="0" err="1">
                <a:solidFill>
                  <a:schemeClr val="accent1">
                    <a:lumMod val="75000"/>
                  </a:schemeClr>
                </a:solidFill>
              </a:rPr>
              <a:t>i</a:t>
            </a:r>
            <a:r>
              <a:rPr lang="en-US" sz="1500" dirty="0">
                <a:solidFill>
                  <a:schemeClr val="accent1">
                    <a:lumMod val="75000"/>
                  </a:schemeClr>
                </a:solidFill>
              </a:rPr>
              <a:t>][j] = max;</a:t>
            </a:r>
          </a:p>
          <a:p>
            <a:r>
              <a:rPr lang="en-US" sz="1500" dirty="0">
                <a:solidFill>
                  <a:schemeClr val="accent1">
                    <a:lumMod val="75000"/>
                  </a:schemeClr>
                </a:solidFill>
              </a:rPr>
              <a:t>    return max;</a:t>
            </a:r>
          </a:p>
          <a:p>
            <a:r>
              <a:rPr lang="en-US" sz="1500" dirty="0" smtClean="0">
                <a:solidFill>
                  <a:schemeClr val="accent1">
                    <a:lumMod val="75000"/>
                  </a:schemeClr>
                </a:solidFill>
              </a:rPr>
              <a:t>}</a:t>
            </a:r>
          </a:p>
        </p:txBody>
      </p:sp>
      <p:sp>
        <p:nvSpPr>
          <p:cNvPr id="3" name="Rectangle 2"/>
          <p:cNvSpPr/>
          <p:nvPr/>
        </p:nvSpPr>
        <p:spPr>
          <a:xfrm>
            <a:off x="114795" y="467531"/>
            <a:ext cx="6096000" cy="6740307"/>
          </a:xfrm>
          <a:prstGeom prst="rect">
            <a:avLst/>
          </a:prstGeom>
        </p:spPr>
        <p:txBody>
          <a:bodyPr>
            <a:spAutoFit/>
          </a:bodyPr>
          <a:lstStyle/>
          <a:p>
            <a:r>
              <a:rPr lang="en-US" sz="1500" dirty="0">
                <a:latin typeface="Calibri" charset="0"/>
                <a:ea typeface="DengXian" charset="-122"/>
                <a:cs typeface="Times New Roman" charset="0"/>
              </a:rPr>
              <a:t>Given an integer matrix, find the length of the longest </a:t>
            </a:r>
            <a:endParaRPr lang="en-US" sz="1500" dirty="0" smtClean="0">
              <a:latin typeface="Calibri" charset="0"/>
              <a:ea typeface="DengXian" charset="-122"/>
              <a:cs typeface="Times New Roman" charset="0"/>
            </a:endParaRPr>
          </a:p>
          <a:p>
            <a:r>
              <a:rPr lang="en-US" sz="1500" dirty="0" smtClean="0">
                <a:latin typeface="Calibri" charset="0"/>
                <a:ea typeface="DengXian" charset="-122"/>
                <a:cs typeface="Times New Roman" charset="0"/>
              </a:rPr>
              <a:t>increasing </a:t>
            </a:r>
            <a:r>
              <a:rPr lang="en-US" sz="1500" dirty="0">
                <a:latin typeface="Calibri" charset="0"/>
                <a:ea typeface="DengXian" charset="-122"/>
                <a:cs typeface="Times New Roman" charset="0"/>
              </a:rPr>
              <a:t>path.</a:t>
            </a:r>
          </a:p>
          <a:p>
            <a:r>
              <a:rPr lang="en-US" sz="1500" dirty="0">
                <a:latin typeface="Calibri" charset="0"/>
                <a:ea typeface="DengXian" charset="-122"/>
                <a:cs typeface="Times New Roman" charset="0"/>
              </a:rPr>
              <a:t>From each cell, you can either move to four directions: </a:t>
            </a:r>
            <a:endParaRPr lang="en-US" sz="1500" dirty="0" smtClean="0">
              <a:latin typeface="Calibri" charset="0"/>
              <a:ea typeface="DengXian" charset="-122"/>
              <a:cs typeface="Times New Roman" charset="0"/>
            </a:endParaRPr>
          </a:p>
          <a:p>
            <a:r>
              <a:rPr lang="en-US" sz="1500" dirty="0" smtClean="0">
                <a:latin typeface="Calibri" charset="0"/>
                <a:ea typeface="DengXian" charset="-122"/>
                <a:cs typeface="Times New Roman" charset="0"/>
              </a:rPr>
              <a:t>left</a:t>
            </a:r>
            <a:r>
              <a:rPr lang="en-US" sz="1500" dirty="0">
                <a:latin typeface="Calibri" charset="0"/>
                <a:ea typeface="DengXian" charset="-122"/>
                <a:cs typeface="Times New Roman" charset="0"/>
              </a:rPr>
              <a:t>, right, up or down. </a:t>
            </a:r>
          </a:p>
          <a:p>
            <a:r>
              <a:rPr lang="en-US" sz="1500" dirty="0">
                <a:latin typeface="Calibri" charset="0"/>
                <a:ea typeface="DengXian" charset="-122"/>
                <a:cs typeface="Times New Roman" charset="0"/>
              </a:rPr>
              <a:t>You may NOT move diagonally or move outside of the boundary </a:t>
            </a:r>
            <a:endParaRPr lang="en-US" sz="1500" dirty="0" smtClean="0">
              <a:latin typeface="Calibri" charset="0"/>
              <a:ea typeface="DengXian" charset="-122"/>
              <a:cs typeface="Times New Roman" charset="0"/>
            </a:endParaRPr>
          </a:p>
          <a:p>
            <a:r>
              <a:rPr lang="en-US" sz="1500" dirty="0" smtClean="0">
                <a:latin typeface="Calibri" charset="0"/>
                <a:ea typeface="DengXian" charset="-122"/>
                <a:cs typeface="Times New Roman" charset="0"/>
              </a:rPr>
              <a:t>(</a:t>
            </a:r>
            <a:r>
              <a:rPr lang="en-US" sz="1500" dirty="0">
                <a:latin typeface="Calibri" charset="0"/>
                <a:ea typeface="DengXian" charset="-122"/>
                <a:cs typeface="Times New Roman" charset="0"/>
              </a:rPr>
              <a:t>i.e. wrap-around is not allowed).</a:t>
            </a:r>
          </a:p>
          <a:p>
            <a:r>
              <a:rPr lang="en-US" sz="1500" dirty="0" smtClean="0">
                <a:latin typeface="Calibri" charset="0"/>
                <a:ea typeface="DengXian" charset="-122"/>
                <a:cs typeface="Times New Roman" charset="0"/>
              </a:rPr>
              <a:t>Example:</a:t>
            </a:r>
            <a:endParaRPr lang="en-US" sz="1500" dirty="0">
              <a:latin typeface="Calibri" charset="0"/>
              <a:ea typeface="DengXian" charset="-122"/>
              <a:cs typeface="Times New Roman" charset="0"/>
            </a:endParaRPr>
          </a:p>
          <a:p>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 = </a:t>
            </a:r>
            <a:r>
              <a:rPr lang="en-US" sz="1500" dirty="0" smtClean="0">
                <a:latin typeface="Calibri" charset="0"/>
                <a:ea typeface="DengXian" charset="-122"/>
                <a:cs typeface="Times New Roman" charset="0"/>
              </a:rPr>
              <a:t>[[</a:t>
            </a:r>
            <a:r>
              <a:rPr lang="en-US" sz="1500" dirty="0">
                <a:latin typeface="Calibri" charset="0"/>
                <a:ea typeface="DengXian" charset="-122"/>
                <a:cs typeface="Times New Roman" charset="0"/>
              </a:rPr>
              <a:t>9,9,4],</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a:t>
            </a:r>
            <a:r>
              <a:rPr lang="en-US" sz="1500" dirty="0">
                <a:latin typeface="Calibri" charset="0"/>
                <a:ea typeface="DengXian" charset="-122"/>
                <a:cs typeface="Times New Roman" charset="0"/>
              </a:rPr>
              <a:t>[6,6,8],</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a:t>
            </a:r>
            <a:r>
              <a:rPr lang="en-US" sz="1500" dirty="0">
                <a:latin typeface="Calibri" charset="0"/>
                <a:ea typeface="DengXian" charset="-122"/>
                <a:cs typeface="Times New Roman" charset="0"/>
              </a:rPr>
              <a:t>2,1,1</a:t>
            </a:r>
            <a:r>
              <a:rPr lang="en-US" sz="1500" dirty="0" smtClean="0">
                <a:latin typeface="Calibri" charset="0"/>
                <a:ea typeface="DengXian" charset="-122"/>
                <a:cs typeface="Times New Roman" charset="0"/>
              </a:rPr>
              <a:t>]]</a:t>
            </a:r>
            <a:endParaRPr lang="en-US" sz="1500" dirty="0">
              <a:latin typeface="Calibri" charset="0"/>
              <a:ea typeface="DengXian" charset="-122"/>
              <a:cs typeface="Times New Roman" charset="0"/>
            </a:endParaRPr>
          </a:p>
          <a:p>
            <a:r>
              <a:rPr lang="en-US" sz="1500" dirty="0">
                <a:latin typeface="Calibri" charset="0"/>
                <a:ea typeface="DengXian" charset="-122"/>
                <a:cs typeface="Times New Roman" charset="0"/>
              </a:rPr>
              <a:t>Return </a:t>
            </a:r>
            <a:r>
              <a:rPr lang="en-US" sz="1500" dirty="0" smtClean="0">
                <a:latin typeface="Calibri" charset="0"/>
                <a:ea typeface="DengXian" charset="-122"/>
                <a:cs typeface="Times New Roman" charset="0"/>
              </a:rPr>
              <a:t>4   The </a:t>
            </a:r>
            <a:r>
              <a:rPr lang="en-US" sz="1500" dirty="0">
                <a:latin typeface="Calibri" charset="0"/>
                <a:ea typeface="DengXian" charset="-122"/>
                <a:cs typeface="Times New Roman" charset="0"/>
              </a:rPr>
              <a:t>longest increasing path is [1, 2, 6, 9].</a:t>
            </a:r>
          </a:p>
          <a:p>
            <a:r>
              <a:rPr lang="en-US" sz="1500" dirty="0">
                <a:latin typeface="Calibri" charset="0"/>
                <a:ea typeface="DengXian" charset="-122"/>
                <a:cs typeface="Times New Roman" charset="0"/>
              </a:rPr>
              <a:t>Example 2:</a:t>
            </a:r>
          </a:p>
          <a:p>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 = </a:t>
            </a:r>
            <a:r>
              <a:rPr lang="en-US" sz="1500" dirty="0" smtClean="0">
                <a:latin typeface="Calibri" charset="0"/>
                <a:ea typeface="DengXian" charset="-122"/>
                <a:cs typeface="Times New Roman" charset="0"/>
              </a:rPr>
              <a:t>[[</a:t>
            </a:r>
            <a:r>
              <a:rPr lang="en-US" sz="1500" dirty="0">
                <a:latin typeface="Calibri" charset="0"/>
                <a:ea typeface="DengXian" charset="-122"/>
                <a:cs typeface="Times New Roman" charset="0"/>
              </a:rPr>
              <a:t>3,4,5],</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a:t>
            </a:r>
            <a:r>
              <a:rPr lang="en-US" sz="1500" dirty="0">
                <a:latin typeface="Calibri" charset="0"/>
                <a:ea typeface="DengXian" charset="-122"/>
                <a:cs typeface="Times New Roman" charset="0"/>
              </a:rPr>
              <a:t>3,2,6],</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a:t>
            </a:r>
            <a:r>
              <a:rPr lang="en-US" sz="1500" dirty="0">
                <a:latin typeface="Calibri" charset="0"/>
                <a:ea typeface="DengXian" charset="-122"/>
                <a:cs typeface="Times New Roman" charset="0"/>
              </a:rPr>
              <a:t>[2,2,1</a:t>
            </a:r>
            <a:r>
              <a:rPr lang="en-US" sz="1500" dirty="0" smtClean="0">
                <a:latin typeface="Calibri" charset="0"/>
                <a:ea typeface="DengXian" charset="-122"/>
                <a:cs typeface="Times New Roman" charset="0"/>
              </a:rPr>
              <a:t>]]</a:t>
            </a:r>
            <a:endParaRPr lang="en-US" sz="1500" dirty="0">
              <a:latin typeface="Calibri" charset="0"/>
              <a:ea typeface="DengXian" charset="-122"/>
              <a:cs typeface="Times New Roman" charset="0"/>
            </a:endParaRPr>
          </a:p>
          <a:p>
            <a:r>
              <a:rPr lang="en-US" sz="1500" dirty="0">
                <a:latin typeface="Calibri" charset="0"/>
                <a:ea typeface="DengXian" charset="-122"/>
                <a:cs typeface="Times New Roman" charset="0"/>
              </a:rPr>
              <a:t>Return </a:t>
            </a:r>
            <a:r>
              <a:rPr lang="en-US" sz="1500" dirty="0" smtClean="0">
                <a:latin typeface="Calibri" charset="0"/>
                <a:ea typeface="DengXian" charset="-122"/>
                <a:cs typeface="Times New Roman" charset="0"/>
              </a:rPr>
              <a:t>4   The </a:t>
            </a:r>
            <a:r>
              <a:rPr lang="en-US" sz="1500" dirty="0">
                <a:latin typeface="Calibri" charset="0"/>
                <a:ea typeface="DengXian" charset="-122"/>
                <a:cs typeface="Times New Roman" charset="0"/>
              </a:rPr>
              <a:t>longest increasing path is [3, 4, 5, 6]. </a:t>
            </a:r>
            <a:endParaRPr lang="en-US" sz="1500" dirty="0" smtClean="0">
              <a:latin typeface="Calibri" charset="0"/>
              <a:ea typeface="DengXian" charset="-122"/>
              <a:cs typeface="Times New Roman" charset="0"/>
            </a:endParaRPr>
          </a:p>
          <a:p>
            <a:endParaRPr lang="en-US" sz="1500" dirty="0">
              <a:latin typeface="Calibri" charset="0"/>
              <a:ea typeface="DengXian" charset="-122"/>
              <a:cs typeface="Times New Roman" charset="0"/>
            </a:endParaRPr>
          </a:p>
          <a:p>
            <a:r>
              <a:rPr lang="en-US" sz="1500" dirty="0" smtClean="0">
                <a:latin typeface="Calibri" charset="0"/>
                <a:ea typeface="DengXian" charset="-122"/>
                <a:cs typeface="Times New Roman" charset="0"/>
              </a:rPr>
              <a:t>The straight-forward idea is to get the longest increasing path from</a:t>
            </a:r>
          </a:p>
          <a:p>
            <a:r>
              <a:rPr lang="en-US" sz="1500" dirty="0" smtClean="0">
                <a:latin typeface="Calibri" charset="0"/>
                <a:ea typeface="DengXian" charset="-122"/>
                <a:cs typeface="Times New Roman" charset="0"/>
              </a:rPr>
              <a:t>Each node, then the max path is the answer.</a:t>
            </a:r>
          </a:p>
          <a:p>
            <a:r>
              <a:rPr lang="en-US" sz="1500" dirty="0" smtClean="0">
                <a:latin typeface="Calibri" charset="0"/>
                <a:ea typeface="DengXian" charset="-122"/>
                <a:cs typeface="Times New Roman" charset="0"/>
              </a:rPr>
              <a:t>To get the longest path for each node, we can compare the next one</a:t>
            </a:r>
          </a:p>
          <a:p>
            <a:r>
              <a:rPr lang="en-US" sz="1500" dirty="0" smtClean="0">
                <a:latin typeface="Calibri" charset="0"/>
                <a:ea typeface="DengXian" charset="-122"/>
                <a:cs typeface="Times New Roman" charset="0"/>
              </a:rPr>
              <a:t>With the current one, if next one is larger than current one, can </a:t>
            </a:r>
            <a:r>
              <a:rPr lang="en-US" sz="1500" dirty="0" err="1" smtClean="0">
                <a:latin typeface="Calibri" charset="0"/>
                <a:ea typeface="DengXian" charset="-122"/>
                <a:cs typeface="Times New Roman" charset="0"/>
              </a:rPr>
              <a:t>dfs</a:t>
            </a:r>
            <a:endParaRPr lang="en-US" sz="1500" dirty="0" smtClean="0">
              <a:latin typeface="Calibri" charset="0"/>
              <a:ea typeface="DengXian" charset="-122"/>
              <a:cs typeface="Times New Roman" charset="0"/>
            </a:endParaRPr>
          </a:p>
          <a:p>
            <a:r>
              <a:rPr lang="en-US" sz="1500" dirty="0" smtClean="0">
                <a:latin typeface="Calibri" charset="0"/>
                <a:ea typeface="DengXian" charset="-122"/>
                <a:cs typeface="Times New Roman" charset="0"/>
              </a:rPr>
              <a:t>To next.</a:t>
            </a:r>
          </a:p>
          <a:p>
            <a:r>
              <a:rPr lang="en-US" sz="1500" dirty="0" smtClean="0">
                <a:latin typeface="Calibri" charset="0"/>
                <a:ea typeface="DengXian" charset="-122"/>
                <a:cs typeface="Times New Roman" charset="0"/>
              </a:rPr>
              <a:t>But noted if we want to compute the longest path from node 0, then</a:t>
            </a:r>
          </a:p>
          <a:p>
            <a:r>
              <a:rPr lang="en-US" sz="1500" dirty="0" smtClean="0">
                <a:latin typeface="Calibri" charset="0"/>
                <a:ea typeface="DengXian" charset="-122"/>
                <a:cs typeface="Times New Roman" charset="0"/>
              </a:rPr>
              <a:t>We might computed the longest path from node 1 since node1 value</a:t>
            </a:r>
          </a:p>
          <a:p>
            <a:r>
              <a:rPr lang="en-US" sz="1500" dirty="0" smtClean="0">
                <a:latin typeface="Calibri" charset="0"/>
                <a:ea typeface="DengXian" charset="-122"/>
                <a:cs typeface="Times New Roman" charset="0"/>
              </a:rPr>
              <a:t>Is larger then node 0, then we can saved the value for node1, next</a:t>
            </a:r>
          </a:p>
          <a:p>
            <a:r>
              <a:rPr lang="en-US" sz="1500" dirty="0" smtClean="0">
                <a:latin typeface="Calibri" charset="0"/>
                <a:ea typeface="DengXian" charset="-122"/>
                <a:cs typeface="Times New Roman" charset="0"/>
              </a:rPr>
              <a:t>We compute node 1, we can directly use it instead of compute again.</a:t>
            </a:r>
          </a:p>
          <a:p>
            <a:endParaRPr lang="en-US" sz="1400" dirty="0">
              <a:effectLst/>
              <a:latin typeface="Calibri" charset="0"/>
              <a:ea typeface="DengXian" charset="-122"/>
              <a:cs typeface="Times New Roman" charset="0"/>
            </a:endParaRPr>
          </a:p>
          <a:p>
            <a:endParaRPr lang="en-US" sz="1400" dirty="0" smtClean="0">
              <a:latin typeface="Calibri" charset="0"/>
              <a:ea typeface="DengXian" charset="-122"/>
              <a:cs typeface="Times New Roman" charset="0"/>
            </a:endParaRPr>
          </a:p>
          <a:p>
            <a:endParaRPr lang="en-US" sz="1400" dirty="0">
              <a:effectLst/>
              <a:latin typeface="Calibri" charset="0"/>
              <a:ea typeface="DengXian" charset="-122"/>
              <a:cs typeface="Times New Roman" charset="0"/>
            </a:endParaRPr>
          </a:p>
        </p:txBody>
      </p:sp>
    </p:spTree>
    <p:extLst>
      <p:ext uri="{BB962C8B-B14F-4D97-AF65-F5344CB8AC3E}">
        <p14:creationId xmlns:p14="http://schemas.microsoft.com/office/powerpoint/2010/main" val="1470280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95" y="121551"/>
            <a:ext cx="8943109" cy="313150"/>
          </a:xfrm>
        </p:spPr>
        <p:txBody>
          <a:bodyPr>
            <a:normAutofit fontScale="90000"/>
          </a:bodyPr>
          <a:lstStyle/>
          <a:p>
            <a:r>
              <a:rPr lang="en-US" sz="2400" b="1" dirty="0" smtClean="0"/>
              <a:t>827 Making A Large Island</a:t>
            </a:r>
            <a:endParaRPr lang="en-US" sz="2800" b="1" dirty="0"/>
          </a:p>
        </p:txBody>
      </p:sp>
      <p:sp>
        <p:nvSpPr>
          <p:cNvPr id="6" name="Rectangle 5"/>
          <p:cNvSpPr/>
          <p:nvPr/>
        </p:nvSpPr>
        <p:spPr>
          <a:xfrm>
            <a:off x="5450774" y="0"/>
            <a:ext cx="6741226" cy="6771084"/>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err="1">
                <a:solidFill>
                  <a:schemeClr val="accent1">
                    <a:lumMod val="75000"/>
                  </a:schemeClr>
                </a:solidFill>
              </a:rPr>
              <a:t>var</a:t>
            </a:r>
            <a:r>
              <a:rPr lang="en-US" sz="1400" dirty="0">
                <a:solidFill>
                  <a:schemeClr val="accent1">
                    <a:lumMod val="75000"/>
                  </a:schemeClr>
                </a:solidFill>
              </a:rPr>
              <a:t> map= {}, m = </a:t>
            </a:r>
            <a:r>
              <a:rPr lang="en-US" sz="1400" dirty="0" err="1">
                <a:solidFill>
                  <a:schemeClr val="accent1">
                    <a:lumMod val="75000"/>
                  </a:schemeClr>
                </a:solidFill>
              </a:rPr>
              <a:t>grid.length</a:t>
            </a:r>
            <a:r>
              <a:rPr lang="en-US" sz="1400" dirty="0">
                <a:solidFill>
                  <a:schemeClr val="accent1">
                    <a:lumMod val="75000"/>
                  </a:schemeClr>
                </a:solidFill>
              </a:rPr>
              <a:t>, n= grid[0].length, color = 2, area=[0];</a:t>
            </a:r>
          </a:p>
          <a:p>
            <a:r>
              <a:rPr lang="en-US" sz="1400" dirty="0">
                <a:solidFill>
                  <a:schemeClr val="accent1">
                    <a:lumMod val="75000"/>
                  </a:schemeClr>
                </a:solidFill>
              </a:rPr>
              <a:t>    </a:t>
            </a:r>
            <a:r>
              <a:rPr lang="en-US" sz="1400" dirty="0" err="1">
                <a:solidFill>
                  <a:schemeClr val="accent1">
                    <a:lumMod val="75000"/>
                  </a:schemeClr>
                </a:solidFill>
              </a:rPr>
              <a:t>var</a:t>
            </a:r>
            <a:r>
              <a:rPr lang="en-US" sz="1400" dirty="0">
                <a:solidFill>
                  <a:schemeClr val="accent1">
                    <a:lumMod val="75000"/>
                  </a:schemeClr>
                </a:solidFill>
              </a:rPr>
              <a:t> </a:t>
            </a:r>
            <a:r>
              <a:rPr lang="en-US" sz="1400" dirty="0" err="1">
                <a:solidFill>
                  <a:schemeClr val="accent1">
                    <a:lumMod val="75000"/>
                  </a:schemeClr>
                </a:solidFill>
              </a:rPr>
              <a:t>dir</a:t>
            </a:r>
            <a:r>
              <a:rPr lang="en-US" sz="1400" dirty="0">
                <a:solidFill>
                  <a:schemeClr val="accent1">
                    <a:lumMod val="75000"/>
                  </a:schemeClr>
                </a:solidFill>
              </a:rPr>
              <a:t>= [[0, 1], [0, -1], [1, 0], [-1, 0]];</a:t>
            </a:r>
          </a:p>
          <a:p>
            <a:r>
              <a:rPr lang="en-US" sz="1400" dirty="0">
                <a:solidFill>
                  <a:schemeClr val="accent1">
                    <a:lumMod val="75000"/>
                  </a:schemeClr>
                </a:solidFill>
              </a:rPr>
              <a:t>    // step1: get how many islands and each area and </a:t>
            </a:r>
            <a:r>
              <a:rPr lang="en-US" sz="1400" dirty="0" err="1">
                <a:solidFill>
                  <a:schemeClr val="accent1">
                    <a:lumMod val="75000"/>
                  </a:schemeClr>
                </a:solidFill>
              </a:rPr>
              <a:t>strore</a:t>
            </a:r>
            <a:r>
              <a:rPr lang="en-US" sz="1400" dirty="0">
                <a:solidFill>
                  <a:schemeClr val="accent1">
                    <a:lumMod val="75000"/>
                  </a:schemeClr>
                </a:solidFill>
              </a:rPr>
              <a:t> in a map</a:t>
            </a:r>
          </a:p>
          <a:p>
            <a:r>
              <a:rPr lang="en-US" sz="1400" dirty="0">
                <a:solidFill>
                  <a:schemeClr val="accent1">
                    <a:lumMod val="75000"/>
                  </a:schemeClr>
                </a:solidFill>
              </a:rPr>
              <a:t>    for(</a:t>
            </a:r>
            <a:r>
              <a:rPr lang="en-US" sz="1400" dirty="0" err="1">
                <a:solidFill>
                  <a:schemeClr val="accent1">
                    <a:lumMod val="75000"/>
                  </a:schemeClr>
                </a:solidFill>
              </a:rPr>
              <a:t>var</a:t>
            </a:r>
            <a:r>
              <a:rPr lang="en-US" sz="1400" dirty="0">
                <a:solidFill>
                  <a:schemeClr val="accent1">
                    <a:lumMod val="75000"/>
                  </a:schemeClr>
                </a:solidFill>
              </a:rPr>
              <a:t> </a:t>
            </a:r>
            <a:r>
              <a:rPr lang="en-US" sz="1400" dirty="0" err="1">
                <a:solidFill>
                  <a:schemeClr val="accent1">
                    <a:lumMod val="75000"/>
                  </a:schemeClr>
                </a:solidFill>
              </a:rPr>
              <a:t>i</a:t>
            </a:r>
            <a:r>
              <a:rPr lang="en-US" sz="1400" dirty="0">
                <a:solidFill>
                  <a:schemeClr val="accent1">
                    <a:lumMod val="75000"/>
                  </a:schemeClr>
                </a:solidFill>
              </a:rPr>
              <a:t>=0; </a:t>
            </a:r>
            <a:r>
              <a:rPr lang="en-US" sz="1400" dirty="0" err="1">
                <a:solidFill>
                  <a:schemeClr val="accent1">
                    <a:lumMod val="75000"/>
                  </a:schemeClr>
                </a:solidFill>
              </a:rPr>
              <a:t>i</a:t>
            </a:r>
            <a:r>
              <a:rPr lang="en-US" sz="1400" dirty="0">
                <a:solidFill>
                  <a:schemeClr val="accent1">
                    <a:lumMod val="75000"/>
                  </a:schemeClr>
                </a:solidFill>
              </a:rPr>
              <a:t>&lt;m; </a:t>
            </a:r>
            <a:r>
              <a:rPr lang="en-US" sz="1400" dirty="0" err="1">
                <a:solidFill>
                  <a:schemeClr val="accent1">
                    <a:lumMod val="75000"/>
                  </a:schemeClr>
                </a:solidFill>
              </a:rPr>
              <a:t>i</a:t>
            </a:r>
            <a:r>
              <a:rPr lang="en-US" sz="1400" dirty="0">
                <a:solidFill>
                  <a:schemeClr val="accent1">
                    <a:lumMod val="75000"/>
                  </a:schemeClr>
                </a:solidFill>
              </a:rPr>
              <a:t>++) {</a:t>
            </a:r>
          </a:p>
          <a:p>
            <a:r>
              <a:rPr lang="en-US" sz="1400" dirty="0">
                <a:solidFill>
                  <a:schemeClr val="accent1">
                    <a:lumMod val="75000"/>
                  </a:schemeClr>
                </a:solidFill>
              </a:rPr>
              <a:t>        for(</a:t>
            </a:r>
            <a:r>
              <a:rPr lang="en-US" sz="1400" dirty="0" err="1">
                <a:solidFill>
                  <a:schemeClr val="accent1">
                    <a:lumMod val="75000"/>
                  </a:schemeClr>
                </a:solidFill>
              </a:rPr>
              <a:t>var</a:t>
            </a:r>
            <a:r>
              <a:rPr lang="en-US" sz="1400" dirty="0">
                <a:solidFill>
                  <a:schemeClr val="accent1">
                    <a:lumMod val="75000"/>
                  </a:schemeClr>
                </a:solidFill>
              </a:rPr>
              <a:t> j=0; j&lt;n; j++) {</a:t>
            </a:r>
          </a:p>
          <a:p>
            <a:r>
              <a:rPr lang="en-US" sz="1400" dirty="0">
                <a:solidFill>
                  <a:schemeClr val="accent1">
                    <a:lumMod val="75000"/>
                  </a:schemeClr>
                </a:solidFill>
              </a:rPr>
              <a:t>            if(grid[</a:t>
            </a:r>
            <a:r>
              <a:rPr lang="en-US" sz="1400" dirty="0" err="1">
                <a:solidFill>
                  <a:schemeClr val="accent1">
                    <a:lumMod val="75000"/>
                  </a:schemeClr>
                </a:solidFill>
              </a:rPr>
              <a:t>i</a:t>
            </a:r>
            <a:r>
              <a:rPr lang="en-US" sz="1400" dirty="0">
                <a:solidFill>
                  <a:schemeClr val="accent1">
                    <a:lumMod val="75000"/>
                  </a:schemeClr>
                </a:solidFill>
              </a:rPr>
              <a:t>][j] === 1) {</a:t>
            </a:r>
          </a:p>
          <a:p>
            <a:r>
              <a:rPr lang="en-US" sz="1400" dirty="0">
                <a:solidFill>
                  <a:schemeClr val="accent1">
                    <a:lumMod val="75000"/>
                  </a:schemeClr>
                </a:solidFill>
              </a:rPr>
              <a:t>                // color grid[</a:t>
            </a:r>
            <a:r>
              <a:rPr lang="en-US" sz="1400" dirty="0" err="1">
                <a:solidFill>
                  <a:schemeClr val="accent1">
                    <a:lumMod val="75000"/>
                  </a:schemeClr>
                </a:solidFill>
              </a:rPr>
              <a:t>i</a:t>
            </a:r>
            <a:r>
              <a:rPr lang="en-US" sz="1400" dirty="0">
                <a:solidFill>
                  <a:schemeClr val="accent1">
                    <a:lumMod val="75000"/>
                  </a:schemeClr>
                </a:solidFill>
              </a:rPr>
              <a:t>][j] and its neighbor in the same island to be same color </a:t>
            </a:r>
          </a:p>
          <a:p>
            <a:r>
              <a:rPr lang="en-US" sz="1400" dirty="0">
                <a:solidFill>
                  <a:schemeClr val="accent1">
                    <a:lumMod val="75000"/>
                  </a:schemeClr>
                </a:solidFill>
              </a:rPr>
              <a:t>                </a:t>
            </a:r>
            <a:r>
              <a:rPr lang="en-US" sz="1400" dirty="0" err="1">
                <a:solidFill>
                  <a:schemeClr val="accent1">
                    <a:lumMod val="75000"/>
                  </a:schemeClr>
                </a:solidFill>
              </a:rPr>
              <a:t>dfs</a:t>
            </a:r>
            <a:r>
              <a:rPr lang="en-US" sz="1400" dirty="0">
                <a:solidFill>
                  <a:schemeClr val="accent1">
                    <a:lumMod val="75000"/>
                  </a:schemeClr>
                </a:solidFill>
              </a:rPr>
              <a:t>(grid, </a:t>
            </a:r>
            <a:r>
              <a:rPr lang="en-US" sz="1400" dirty="0" err="1">
                <a:solidFill>
                  <a:schemeClr val="accent1">
                    <a:lumMod val="75000"/>
                  </a:schemeClr>
                </a:solidFill>
              </a:rPr>
              <a:t>i</a:t>
            </a:r>
            <a:r>
              <a:rPr lang="en-US" sz="1400" dirty="0">
                <a:solidFill>
                  <a:schemeClr val="accent1">
                    <a:lumMod val="75000"/>
                  </a:schemeClr>
                </a:solidFill>
              </a:rPr>
              <a:t>, j, color, area);</a:t>
            </a:r>
          </a:p>
          <a:p>
            <a:r>
              <a:rPr lang="en-US" sz="1400" dirty="0">
                <a:solidFill>
                  <a:schemeClr val="accent1">
                    <a:lumMod val="75000"/>
                  </a:schemeClr>
                </a:solidFill>
              </a:rPr>
              <a:t>                map[color] = area[0];</a:t>
            </a:r>
          </a:p>
          <a:p>
            <a:r>
              <a:rPr lang="en-US" sz="1400" dirty="0">
                <a:solidFill>
                  <a:schemeClr val="accent1">
                    <a:lumMod val="75000"/>
                  </a:schemeClr>
                </a:solidFill>
              </a:rPr>
              <a:t>                color++;</a:t>
            </a:r>
          </a:p>
          <a:p>
            <a:r>
              <a:rPr lang="en-US" sz="1400" dirty="0">
                <a:solidFill>
                  <a:schemeClr val="accent1">
                    <a:lumMod val="75000"/>
                  </a:schemeClr>
                </a:solidFill>
              </a:rPr>
              <a:t>                area[0] = 0;</a:t>
            </a:r>
          </a:p>
          <a:p>
            <a:r>
              <a:rPr lang="en-US" sz="1400" dirty="0">
                <a:solidFill>
                  <a:schemeClr val="accent1">
                    <a:lumMod val="75000"/>
                  </a:schemeClr>
                </a:solidFill>
              </a:rPr>
              <a:t>            }</a:t>
            </a:r>
          </a:p>
          <a:p>
            <a:r>
              <a:rPr lang="en-US" sz="1400" dirty="0">
                <a:solidFill>
                  <a:schemeClr val="accent1">
                    <a:lumMod val="75000"/>
                  </a:schemeClr>
                </a:solidFill>
              </a:rPr>
              <a:t>        }</a:t>
            </a:r>
          </a:p>
          <a:p>
            <a:r>
              <a:rPr lang="en-US" sz="1400" dirty="0">
                <a:solidFill>
                  <a:schemeClr val="accent1">
                    <a:lumMod val="75000"/>
                  </a:schemeClr>
                </a:solidFill>
              </a:rPr>
              <a:t>    }</a:t>
            </a:r>
          </a:p>
          <a:p>
            <a:r>
              <a:rPr lang="en-US" sz="1400" dirty="0">
                <a:solidFill>
                  <a:schemeClr val="accent1">
                    <a:lumMod val="75000"/>
                  </a:schemeClr>
                </a:solidFill>
              </a:rPr>
              <a:t>    </a:t>
            </a:r>
            <a:r>
              <a:rPr lang="en-US" sz="1400" dirty="0" err="1">
                <a:solidFill>
                  <a:schemeClr val="accent1">
                    <a:lumMod val="75000"/>
                  </a:schemeClr>
                </a:solidFill>
              </a:rPr>
              <a:t>var</a:t>
            </a:r>
            <a:r>
              <a:rPr lang="en-US" sz="1400" dirty="0">
                <a:solidFill>
                  <a:schemeClr val="accent1">
                    <a:lumMod val="75000"/>
                  </a:schemeClr>
                </a:solidFill>
              </a:rPr>
              <a:t> </a:t>
            </a:r>
            <a:r>
              <a:rPr lang="en-US" sz="1400" dirty="0" err="1">
                <a:solidFill>
                  <a:schemeClr val="accent1">
                    <a:lumMod val="75000"/>
                  </a:schemeClr>
                </a:solidFill>
              </a:rPr>
              <a:t>maxArea</a:t>
            </a:r>
            <a:r>
              <a:rPr lang="en-US" sz="1400" dirty="0">
                <a:solidFill>
                  <a:schemeClr val="accent1">
                    <a:lumMod val="75000"/>
                  </a:schemeClr>
                </a:solidFill>
              </a:rPr>
              <a:t> = </a:t>
            </a:r>
            <a:r>
              <a:rPr lang="en-US" sz="1400" dirty="0" err="1">
                <a:solidFill>
                  <a:schemeClr val="accent1">
                    <a:lumMod val="75000"/>
                  </a:schemeClr>
                </a:solidFill>
              </a:rPr>
              <a:t>Math.max</a:t>
            </a:r>
            <a:r>
              <a:rPr lang="en-US" sz="1400" dirty="0">
                <a:solidFill>
                  <a:schemeClr val="accent1">
                    <a:lumMod val="75000"/>
                  </a:schemeClr>
                </a:solidFill>
              </a:rPr>
              <a:t>(...</a:t>
            </a:r>
            <a:r>
              <a:rPr lang="en-US" sz="1400" dirty="0" err="1">
                <a:solidFill>
                  <a:schemeClr val="accent1">
                    <a:lumMod val="75000"/>
                  </a:schemeClr>
                </a:solidFill>
              </a:rPr>
              <a:t>Object.values</a:t>
            </a:r>
            <a:r>
              <a:rPr lang="en-US" sz="1400" dirty="0">
                <a:solidFill>
                  <a:schemeClr val="accent1">
                    <a:lumMod val="75000"/>
                  </a:schemeClr>
                </a:solidFill>
              </a:rPr>
              <a:t>(map));</a:t>
            </a:r>
          </a:p>
          <a:p>
            <a:r>
              <a:rPr lang="en-US" sz="1400" dirty="0">
                <a:solidFill>
                  <a:schemeClr val="accent1">
                    <a:lumMod val="75000"/>
                  </a:schemeClr>
                </a:solidFill>
              </a:rPr>
              <a:t>    for(</a:t>
            </a:r>
            <a:r>
              <a:rPr lang="en-US" sz="1400" dirty="0" err="1">
                <a:solidFill>
                  <a:schemeClr val="accent1">
                    <a:lumMod val="75000"/>
                  </a:schemeClr>
                </a:solidFill>
              </a:rPr>
              <a:t>var</a:t>
            </a:r>
            <a:r>
              <a:rPr lang="en-US" sz="1400" dirty="0">
                <a:solidFill>
                  <a:schemeClr val="accent1">
                    <a:lumMod val="75000"/>
                  </a:schemeClr>
                </a:solidFill>
              </a:rPr>
              <a:t> </a:t>
            </a:r>
            <a:r>
              <a:rPr lang="en-US" sz="1400" dirty="0" err="1">
                <a:solidFill>
                  <a:schemeClr val="accent1">
                    <a:lumMod val="75000"/>
                  </a:schemeClr>
                </a:solidFill>
              </a:rPr>
              <a:t>i</a:t>
            </a:r>
            <a:r>
              <a:rPr lang="en-US" sz="1400" dirty="0">
                <a:solidFill>
                  <a:schemeClr val="accent1">
                    <a:lumMod val="75000"/>
                  </a:schemeClr>
                </a:solidFill>
              </a:rPr>
              <a:t>=0; </a:t>
            </a:r>
            <a:r>
              <a:rPr lang="en-US" sz="1400" dirty="0" err="1">
                <a:solidFill>
                  <a:schemeClr val="accent1">
                    <a:lumMod val="75000"/>
                  </a:schemeClr>
                </a:solidFill>
              </a:rPr>
              <a:t>i</a:t>
            </a:r>
            <a:r>
              <a:rPr lang="en-US" sz="1400" dirty="0">
                <a:solidFill>
                  <a:schemeClr val="accent1">
                    <a:lumMod val="75000"/>
                  </a:schemeClr>
                </a:solidFill>
              </a:rPr>
              <a:t>&lt;m; </a:t>
            </a:r>
            <a:r>
              <a:rPr lang="en-US" sz="1400" dirty="0" err="1">
                <a:solidFill>
                  <a:schemeClr val="accent1">
                    <a:lumMod val="75000"/>
                  </a:schemeClr>
                </a:solidFill>
              </a:rPr>
              <a:t>i</a:t>
            </a:r>
            <a:r>
              <a:rPr lang="en-US" sz="1400" dirty="0">
                <a:solidFill>
                  <a:schemeClr val="accent1">
                    <a:lumMod val="75000"/>
                  </a:schemeClr>
                </a:solidFill>
              </a:rPr>
              <a:t>++) {</a:t>
            </a:r>
          </a:p>
          <a:p>
            <a:r>
              <a:rPr lang="en-US" sz="1400" dirty="0">
                <a:solidFill>
                  <a:schemeClr val="accent1">
                    <a:lumMod val="75000"/>
                  </a:schemeClr>
                </a:solidFill>
              </a:rPr>
              <a:t>        for(</a:t>
            </a:r>
            <a:r>
              <a:rPr lang="en-US" sz="1400" dirty="0" err="1">
                <a:solidFill>
                  <a:schemeClr val="accent1">
                    <a:lumMod val="75000"/>
                  </a:schemeClr>
                </a:solidFill>
              </a:rPr>
              <a:t>var</a:t>
            </a:r>
            <a:r>
              <a:rPr lang="en-US" sz="1400" dirty="0">
                <a:solidFill>
                  <a:schemeClr val="accent1">
                    <a:lumMod val="75000"/>
                  </a:schemeClr>
                </a:solidFill>
              </a:rPr>
              <a:t> j=0; j&lt;n; j++) {</a:t>
            </a:r>
          </a:p>
          <a:p>
            <a:r>
              <a:rPr lang="en-US" sz="1400" dirty="0">
                <a:solidFill>
                  <a:schemeClr val="accent1">
                    <a:lumMod val="75000"/>
                  </a:schemeClr>
                </a:solidFill>
              </a:rPr>
              <a:t>            if(grid[</a:t>
            </a:r>
            <a:r>
              <a:rPr lang="en-US" sz="1400" dirty="0" err="1">
                <a:solidFill>
                  <a:schemeClr val="accent1">
                    <a:lumMod val="75000"/>
                  </a:schemeClr>
                </a:solidFill>
              </a:rPr>
              <a:t>i</a:t>
            </a:r>
            <a:r>
              <a:rPr lang="en-US" sz="1400" dirty="0">
                <a:solidFill>
                  <a:schemeClr val="accent1">
                    <a:lumMod val="75000"/>
                  </a:schemeClr>
                </a:solidFill>
              </a:rPr>
              <a:t>][j] !== 0) continue;</a:t>
            </a:r>
          </a:p>
          <a:p>
            <a:r>
              <a:rPr lang="en-US" sz="1400" dirty="0">
                <a:solidFill>
                  <a:schemeClr val="accent1">
                    <a:lumMod val="75000"/>
                  </a:schemeClr>
                </a:solidFill>
              </a:rPr>
              <a:t>            </a:t>
            </a:r>
            <a:r>
              <a:rPr lang="en-US" sz="1400" dirty="0" err="1">
                <a:solidFill>
                  <a:schemeClr val="accent1">
                    <a:lumMod val="75000"/>
                  </a:schemeClr>
                </a:solidFill>
              </a:rPr>
              <a:t>var</a:t>
            </a:r>
            <a:r>
              <a:rPr lang="en-US" sz="1400" dirty="0">
                <a:solidFill>
                  <a:schemeClr val="accent1">
                    <a:lumMod val="75000"/>
                  </a:schemeClr>
                </a:solidFill>
              </a:rPr>
              <a:t> </a:t>
            </a:r>
            <a:r>
              <a:rPr lang="en-US" sz="1400" dirty="0" err="1">
                <a:solidFill>
                  <a:schemeClr val="accent1">
                    <a:lumMod val="75000"/>
                  </a:schemeClr>
                </a:solidFill>
              </a:rPr>
              <a:t>curArea</a:t>
            </a:r>
            <a:r>
              <a:rPr lang="en-US" sz="1400" dirty="0">
                <a:solidFill>
                  <a:schemeClr val="accent1">
                    <a:lumMod val="75000"/>
                  </a:schemeClr>
                </a:solidFill>
              </a:rPr>
              <a:t> = 1, set = new Set();</a:t>
            </a:r>
          </a:p>
          <a:p>
            <a:r>
              <a:rPr lang="en-US" sz="1400" dirty="0">
                <a:solidFill>
                  <a:schemeClr val="accent1">
                    <a:lumMod val="75000"/>
                  </a:schemeClr>
                </a:solidFill>
              </a:rPr>
              <a:t>            // check it's four direction, if there is color, plus the area in map</a:t>
            </a:r>
          </a:p>
          <a:p>
            <a:r>
              <a:rPr lang="en-US" sz="1400" dirty="0">
                <a:solidFill>
                  <a:schemeClr val="accent1">
                    <a:lumMod val="75000"/>
                  </a:schemeClr>
                </a:solidFill>
              </a:rPr>
              <a:t>            for(</a:t>
            </a:r>
            <a:r>
              <a:rPr lang="en-US" sz="1400" dirty="0" err="1">
                <a:solidFill>
                  <a:schemeClr val="accent1">
                    <a:lumMod val="75000"/>
                  </a:schemeClr>
                </a:solidFill>
              </a:rPr>
              <a:t>var</a:t>
            </a:r>
            <a:r>
              <a:rPr lang="en-US" sz="1400" dirty="0">
                <a:solidFill>
                  <a:schemeClr val="accent1">
                    <a:lumMod val="75000"/>
                  </a:schemeClr>
                </a:solidFill>
              </a:rPr>
              <a:t> k=0; k&lt;4; k++) {</a:t>
            </a:r>
          </a:p>
          <a:p>
            <a:r>
              <a:rPr lang="en-US" sz="1400" dirty="0">
                <a:solidFill>
                  <a:schemeClr val="accent1">
                    <a:lumMod val="75000"/>
                  </a:schemeClr>
                </a:solidFill>
              </a:rPr>
              <a:t>                </a:t>
            </a:r>
            <a:r>
              <a:rPr lang="en-US" sz="1400" dirty="0" err="1">
                <a:solidFill>
                  <a:schemeClr val="accent1">
                    <a:lumMod val="75000"/>
                  </a:schemeClr>
                </a:solidFill>
              </a:rPr>
              <a:t>var</a:t>
            </a:r>
            <a:r>
              <a:rPr lang="en-US" sz="1400" dirty="0">
                <a:solidFill>
                  <a:schemeClr val="accent1">
                    <a:lumMod val="75000"/>
                  </a:schemeClr>
                </a:solidFill>
              </a:rPr>
              <a:t> x = </a:t>
            </a:r>
            <a:r>
              <a:rPr lang="en-US" sz="1400" dirty="0" err="1">
                <a:solidFill>
                  <a:schemeClr val="accent1">
                    <a:lumMod val="75000"/>
                  </a:schemeClr>
                </a:solidFill>
              </a:rPr>
              <a:t>i</a:t>
            </a:r>
            <a:r>
              <a:rPr lang="en-US" sz="1400" dirty="0">
                <a:solidFill>
                  <a:schemeClr val="accent1">
                    <a:lumMod val="75000"/>
                  </a:schemeClr>
                </a:solidFill>
              </a:rPr>
              <a:t> + </a:t>
            </a:r>
            <a:r>
              <a:rPr lang="en-US" sz="1400" dirty="0" err="1">
                <a:solidFill>
                  <a:schemeClr val="accent1">
                    <a:lumMod val="75000"/>
                  </a:schemeClr>
                </a:solidFill>
              </a:rPr>
              <a:t>dir</a:t>
            </a:r>
            <a:r>
              <a:rPr lang="en-US" sz="1400" dirty="0">
                <a:solidFill>
                  <a:schemeClr val="accent1">
                    <a:lumMod val="75000"/>
                  </a:schemeClr>
                </a:solidFill>
              </a:rPr>
              <a:t>[k][0]; </a:t>
            </a:r>
          </a:p>
          <a:p>
            <a:r>
              <a:rPr lang="en-US" sz="1400" dirty="0">
                <a:solidFill>
                  <a:schemeClr val="accent1">
                    <a:lumMod val="75000"/>
                  </a:schemeClr>
                </a:solidFill>
              </a:rPr>
              <a:t>                </a:t>
            </a:r>
            <a:r>
              <a:rPr lang="en-US" sz="1400" dirty="0" err="1">
                <a:solidFill>
                  <a:schemeClr val="accent1">
                    <a:lumMod val="75000"/>
                  </a:schemeClr>
                </a:solidFill>
              </a:rPr>
              <a:t>var</a:t>
            </a:r>
            <a:r>
              <a:rPr lang="en-US" sz="1400" dirty="0">
                <a:solidFill>
                  <a:schemeClr val="accent1">
                    <a:lumMod val="75000"/>
                  </a:schemeClr>
                </a:solidFill>
              </a:rPr>
              <a:t> y = j + </a:t>
            </a:r>
            <a:r>
              <a:rPr lang="en-US" sz="1400" dirty="0" err="1">
                <a:solidFill>
                  <a:schemeClr val="accent1">
                    <a:lumMod val="75000"/>
                  </a:schemeClr>
                </a:solidFill>
              </a:rPr>
              <a:t>dir</a:t>
            </a:r>
            <a:r>
              <a:rPr lang="en-US" sz="1400" dirty="0">
                <a:solidFill>
                  <a:schemeClr val="accent1">
                    <a:lumMod val="75000"/>
                  </a:schemeClr>
                </a:solidFill>
              </a:rPr>
              <a:t>[k][1];</a:t>
            </a:r>
          </a:p>
          <a:p>
            <a:r>
              <a:rPr lang="en-US" sz="1400" dirty="0">
                <a:solidFill>
                  <a:schemeClr val="accent1">
                    <a:lumMod val="75000"/>
                  </a:schemeClr>
                </a:solidFill>
              </a:rPr>
              <a:t>                if(x&gt;=m || x&lt;0 || y&gt;=n ||y&lt;0 || grid[x][y]=== 0 || </a:t>
            </a:r>
            <a:r>
              <a:rPr lang="en-US" sz="1400" dirty="0" err="1">
                <a:solidFill>
                  <a:schemeClr val="accent1">
                    <a:lumMod val="75000"/>
                  </a:schemeClr>
                </a:solidFill>
              </a:rPr>
              <a:t>set.has</a:t>
            </a:r>
            <a:r>
              <a:rPr lang="en-US" sz="1400" dirty="0">
                <a:solidFill>
                  <a:schemeClr val="accent1">
                    <a:lumMod val="75000"/>
                  </a:schemeClr>
                </a:solidFill>
              </a:rPr>
              <a:t>(grid[x][y])) </a:t>
            </a:r>
            <a:r>
              <a:rPr lang="en-US" sz="1400" dirty="0" smtClean="0">
                <a:solidFill>
                  <a:schemeClr val="accent1">
                    <a:lumMod val="75000"/>
                  </a:schemeClr>
                </a:solidFill>
              </a:rPr>
              <a:t>  continue</a:t>
            </a:r>
            <a:r>
              <a:rPr lang="en-US" sz="1400" dirty="0">
                <a:solidFill>
                  <a:schemeClr val="accent1">
                    <a:lumMod val="75000"/>
                  </a:schemeClr>
                </a:solidFill>
              </a:rPr>
              <a:t>;</a:t>
            </a:r>
          </a:p>
          <a:p>
            <a:r>
              <a:rPr lang="en-US" sz="1400" dirty="0">
                <a:solidFill>
                  <a:schemeClr val="accent1">
                    <a:lumMod val="75000"/>
                  </a:schemeClr>
                </a:solidFill>
              </a:rPr>
              <a:t>                </a:t>
            </a:r>
            <a:r>
              <a:rPr lang="en-US" sz="1400" dirty="0" err="1">
                <a:solidFill>
                  <a:schemeClr val="accent1">
                    <a:lumMod val="75000"/>
                  </a:schemeClr>
                </a:solidFill>
              </a:rPr>
              <a:t>curArea</a:t>
            </a:r>
            <a:r>
              <a:rPr lang="en-US" sz="1400" dirty="0">
                <a:solidFill>
                  <a:schemeClr val="accent1">
                    <a:lumMod val="75000"/>
                  </a:schemeClr>
                </a:solidFill>
              </a:rPr>
              <a:t> += map[grid[x][y]];</a:t>
            </a:r>
          </a:p>
          <a:p>
            <a:r>
              <a:rPr lang="en-US" sz="1400" dirty="0">
                <a:solidFill>
                  <a:schemeClr val="accent1">
                    <a:lumMod val="75000"/>
                  </a:schemeClr>
                </a:solidFill>
              </a:rPr>
              <a:t>                </a:t>
            </a:r>
            <a:r>
              <a:rPr lang="en-US" sz="1400" dirty="0" err="1">
                <a:solidFill>
                  <a:schemeClr val="accent1">
                    <a:lumMod val="75000"/>
                  </a:schemeClr>
                </a:solidFill>
              </a:rPr>
              <a:t>set.add</a:t>
            </a:r>
            <a:r>
              <a:rPr lang="en-US" sz="1400" dirty="0">
                <a:solidFill>
                  <a:schemeClr val="accent1">
                    <a:lumMod val="75000"/>
                  </a:schemeClr>
                </a:solidFill>
              </a:rPr>
              <a:t>(grid[x][y]);</a:t>
            </a:r>
          </a:p>
          <a:p>
            <a:r>
              <a:rPr lang="en-US" sz="1400" dirty="0">
                <a:solidFill>
                  <a:schemeClr val="accent1">
                    <a:lumMod val="75000"/>
                  </a:schemeClr>
                </a:solidFill>
              </a:rPr>
              <a:t>            }</a:t>
            </a:r>
          </a:p>
          <a:p>
            <a:r>
              <a:rPr lang="en-US" sz="1400" dirty="0">
                <a:solidFill>
                  <a:schemeClr val="accent1">
                    <a:lumMod val="75000"/>
                  </a:schemeClr>
                </a:solidFill>
              </a:rPr>
              <a:t>            </a:t>
            </a:r>
            <a:r>
              <a:rPr lang="en-US" sz="1400" dirty="0" err="1">
                <a:solidFill>
                  <a:schemeClr val="accent1">
                    <a:lumMod val="75000"/>
                  </a:schemeClr>
                </a:solidFill>
              </a:rPr>
              <a:t>maxArea</a:t>
            </a:r>
            <a:r>
              <a:rPr lang="en-US" sz="1400" dirty="0">
                <a:solidFill>
                  <a:schemeClr val="accent1">
                    <a:lumMod val="75000"/>
                  </a:schemeClr>
                </a:solidFill>
              </a:rPr>
              <a:t> = </a:t>
            </a:r>
            <a:r>
              <a:rPr lang="en-US" sz="1400" dirty="0" err="1">
                <a:solidFill>
                  <a:schemeClr val="accent1">
                    <a:lumMod val="75000"/>
                  </a:schemeClr>
                </a:solidFill>
              </a:rPr>
              <a:t>Math.max</a:t>
            </a:r>
            <a:r>
              <a:rPr lang="en-US" sz="1400" dirty="0">
                <a:solidFill>
                  <a:schemeClr val="accent1">
                    <a:lumMod val="75000"/>
                  </a:schemeClr>
                </a:solidFill>
              </a:rPr>
              <a:t>(</a:t>
            </a:r>
            <a:r>
              <a:rPr lang="en-US" sz="1400" dirty="0" err="1">
                <a:solidFill>
                  <a:schemeClr val="accent1">
                    <a:lumMod val="75000"/>
                  </a:schemeClr>
                </a:solidFill>
              </a:rPr>
              <a:t>maxArea</a:t>
            </a:r>
            <a:r>
              <a:rPr lang="en-US" sz="1400" dirty="0">
                <a:solidFill>
                  <a:schemeClr val="accent1">
                    <a:lumMod val="75000"/>
                  </a:schemeClr>
                </a:solidFill>
              </a:rPr>
              <a:t>, </a:t>
            </a:r>
            <a:r>
              <a:rPr lang="en-US" sz="1400" dirty="0" err="1">
                <a:solidFill>
                  <a:schemeClr val="accent1">
                    <a:lumMod val="75000"/>
                  </a:schemeClr>
                </a:solidFill>
              </a:rPr>
              <a:t>curArea</a:t>
            </a:r>
            <a:r>
              <a:rPr lang="en-US" sz="1400" dirty="0">
                <a:solidFill>
                  <a:schemeClr val="accent1">
                    <a:lumMod val="75000"/>
                  </a:schemeClr>
                </a:solidFill>
              </a:rPr>
              <a:t>);</a:t>
            </a:r>
          </a:p>
          <a:p>
            <a:r>
              <a:rPr lang="en-US" sz="1400" dirty="0">
                <a:solidFill>
                  <a:schemeClr val="accent1">
                    <a:lumMod val="75000"/>
                  </a:schemeClr>
                </a:solidFill>
              </a:rPr>
              <a:t>        }</a:t>
            </a:r>
          </a:p>
          <a:p>
            <a:r>
              <a:rPr lang="en-US" sz="1400" dirty="0">
                <a:solidFill>
                  <a:schemeClr val="accent1">
                    <a:lumMod val="75000"/>
                  </a:schemeClr>
                </a:solidFill>
              </a:rPr>
              <a:t>    }</a:t>
            </a:r>
          </a:p>
          <a:p>
            <a:r>
              <a:rPr lang="en-US" sz="1400" dirty="0">
                <a:solidFill>
                  <a:schemeClr val="accent1">
                    <a:lumMod val="75000"/>
                  </a:schemeClr>
                </a:solidFill>
              </a:rPr>
              <a:t>    return </a:t>
            </a:r>
            <a:r>
              <a:rPr lang="en-US" sz="1400" dirty="0" err="1">
                <a:solidFill>
                  <a:schemeClr val="accent1">
                    <a:lumMod val="75000"/>
                  </a:schemeClr>
                </a:solidFill>
              </a:rPr>
              <a:t>maxArea</a:t>
            </a:r>
            <a:r>
              <a:rPr lang="en-US" sz="1400" dirty="0" smtClean="0">
                <a:solidFill>
                  <a:schemeClr val="accent1">
                    <a:lumMod val="75000"/>
                  </a:schemeClr>
                </a:solidFill>
              </a:rPr>
              <a:t>;</a:t>
            </a:r>
            <a:endParaRPr lang="en-US" sz="1400" dirty="0">
              <a:solidFill>
                <a:schemeClr val="accent1">
                  <a:lumMod val="75000"/>
                </a:schemeClr>
              </a:solidFill>
            </a:endParaRPr>
          </a:p>
        </p:txBody>
      </p:sp>
      <p:sp>
        <p:nvSpPr>
          <p:cNvPr id="3" name="Rectangle 2"/>
          <p:cNvSpPr/>
          <p:nvPr/>
        </p:nvSpPr>
        <p:spPr>
          <a:xfrm>
            <a:off x="114795" y="434701"/>
            <a:ext cx="5252852" cy="3831818"/>
          </a:xfrm>
          <a:prstGeom prst="rect">
            <a:avLst/>
          </a:prstGeom>
        </p:spPr>
        <p:txBody>
          <a:bodyPr wrap="square">
            <a:spAutoFit/>
          </a:bodyPr>
          <a:lstStyle/>
          <a:p>
            <a:r>
              <a:rPr lang="en-US" sz="1400" dirty="0"/>
              <a:t>In a 2D grid of 0s and 1s, we change at most one 0 to a 1. After, what is the size of the largest island? (An island is a 4-directionally connected group of 1s).</a:t>
            </a:r>
          </a:p>
          <a:p>
            <a:r>
              <a:rPr lang="en-US" sz="1400" dirty="0"/>
              <a:t>Example 1:  Input: [[1, 0], [0, 1]]  Output: 3</a:t>
            </a:r>
          </a:p>
          <a:p>
            <a:r>
              <a:rPr lang="en-US" sz="1400" dirty="0"/>
              <a:t>Explanation: Change one 0 to 1 and connect two 1s, </a:t>
            </a:r>
          </a:p>
          <a:p>
            <a:r>
              <a:rPr lang="en-US" sz="1400" dirty="0"/>
              <a:t>then we get an island with area = 3.</a:t>
            </a:r>
          </a:p>
          <a:p>
            <a:r>
              <a:rPr lang="en-US" sz="1400" dirty="0"/>
              <a:t>Example 2:  Input: [[1, 1], [1, 0]]  Output: 4</a:t>
            </a:r>
          </a:p>
          <a:p>
            <a:r>
              <a:rPr lang="en-US" sz="1400" dirty="0"/>
              <a:t>Explanation: Change the 0 to 1 and make the island bigger, </a:t>
            </a:r>
          </a:p>
          <a:p>
            <a:r>
              <a:rPr lang="en-US" sz="1400" dirty="0"/>
              <a:t>only one island with area = 1.</a:t>
            </a:r>
          </a:p>
          <a:p>
            <a:r>
              <a:rPr lang="en-US" sz="1400" dirty="0"/>
              <a:t>Example 3:  Input: [[1, 1], [1, 1]]  Output: 4</a:t>
            </a:r>
          </a:p>
          <a:p>
            <a:r>
              <a:rPr lang="en-US" sz="1400" dirty="0"/>
              <a:t>Explanation: Can't change any 0 to 1, only one island with area = 1.</a:t>
            </a:r>
          </a:p>
          <a:p>
            <a:endParaRPr lang="en-US" sz="1500" dirty="0">
              <a:latin typeface="Calibri" charset="0"/>
              <a:ea typeface="DengXian" charset="-122"/>
              <a:cs typeface="Times New Roman" charset="0"/>
            </a:endParaRPr>
          </a:p>
          <a:p>
            <a:r>
              <a:rPr lang="en-US" sz="1500" dirty="0">
                <a:latin typeface="Calibri" charset="0"/>
                <a:ea typeface="DengXian" charset="-122"/>
                <a:cs typeface="Times New Roman" charset="0"/>
              </a:rPr>
              <a:t>step1: </a:t>
            </a:r>
            <a:r>
              <a:rPr lang="en-US" sz="1500" dirty="0" smtClean="0">
                <a:latin typeface="Calibri" charset="0"/>
                <a:ea typeface="DengXian" charset="-122"/>
                <a:cs typeface="Times New Roman" charset="0"/>
              </a:rPr>
              <a:t>we color each island in different color and store the color as key and the island area as value in a map</a:t>
            </a:r>
          </a:p>
          <a:p>
            <a:r>
              <a:rPr lang="en-US" sz="1500" dirty="0" smtClean="0">
                <a:latin typeface="Calibri" charset="0"/>
                <a:ea typeface="DengXian" charset="-122"/>
                <a:cs typeface="Times New Roman" charset="0"/>
              </a:rPr>
              <a:t>Step2: examine each grid[</a:t>
            </a:r>
            <a:r>
              <a:rPr lang="en-US" sz="1500" dirty="0" err="1" smtClean="0">
                <a:latin typeface="Calibri" charset="0"/>
                <a:ea typeface="DengXian" charset="-122"/>
                <a:cs typeface="Times New Roman" charset="0"/>
              </a:rPr>
              <a:t>i</a:t>
            </a:r>
            <a:r>
              <a:rPr lang="en-US" sz="1500" dirty="0" smtClean="0">
                <a:latin typeface="Calibri" charset="0"/>
                <a:ea typeface="DengXian" charset="-122"/>
                <a:cs typeface="Times New Roman" charset="0"/>
              </a:rPr>
              <a:t>][j] = 0  check its 4 direction, if there is a island, sum+=island area. The </a:t>
            </a:r>
            <a:r>
              <a:rPr lang="en-US" sz="1500" dirty="0" err="1" smtClean="0">
                <a:latin typeface="Calibri" charset="0"/>
                <a:ea typeface="DengXian" charset="-122"/>
                <a:cs typeface="Times New Roman" charset="0"/>
              </a:rPr>
              <a:t>maxSum</a:t>
            </a:r>
            <a:r>
              <a:rPr lang="en-US" sz="1500" dirty="0" smtClean="0">
                <a:latin typeface="Calibri" charset="0"/>
                <a:ea typeface="DengXian" charset="-122"/>
                <a:cs typeface="Times New Roman" charset="0"/>
              </a:rPr>
              <a:t> is the answer.</a:t>
            </a:r>
            <a:endParaRPr lang="en-US" sz="1400" dirty="0" smtClean="0">
              <a:latin typeface="Calibri" charset="0"/>
              <a:ea typeface="DengXian" charset="-122"/>
              <a:cs typeface="Times New Roman" charset="0"/>
            </a:endParaRPr>
          </a:p>
          <a:p>
            <a:endParaRPr lang="en-US" sz="1400" dirty="0">
              <a:effectLst/>
              <a:latin typeface="Calibri" charset="0"/>
              <a:ea typeface="DengXian" charset="-122"/>
              <a:cs typeface="Times New Roman" charset="0"/>
            </a:endParaRPr>
          </a:p>
        </p:txBody>
      </p:sp>
    </p:spTree>
    <p:extLst>
      <p:ext uri="{BB962C8B-B14F-4D97-AF65-F5344CB8AC3E}">
        <p14:creationId xmlns:p14="http://schemas.microsoft.com/office/powerpoint/2010/main" val="32753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95" y="121551"/>
            <a:ext cx="8943109" cy="313150"/>
          </a:xfrm>
        </p:spPr>
        <p:txBody>
          <a:bodyPr>
            <a:normAutofit fontScale="90000"/>
          </a:bodyPr>
          <a:lstStyle/>
          <a:p>
            <a:r>
              <a:rPr lang="en-US" sz="2400" b="1" dirty="0" smtClean="0"/>
              <a:t>529 Minesweeper</a:t>
            </a:r>
            <a:endParaRPr lang="en-US" sz="2800" b="1" dirty="0"/>
          </a:p>
        </p:txBody>
      </p:sp>
      <p:sp>
        <p:nvSpPr>
          <p:cNvPr id="6" name="Rectangle 5"/>
          <p:cNvSpPr/>
          <p:nvPr/>
        </p:nvSpPr>
        <p:spPr>
          <a:xfrm>
            <a:off x="5450774" y="0"/>
            <a:ext cx="6741226" cy="738664"/>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a:solidFill>
                  <a:schemeClr val="tx1">
                    <a:lumMod val="95000"/>
                    <a:lumOff val="5000"/>
                  </a:schemeClr>
                </a:solidFill>
              </a:rPr>
              <a:t>if x, y is a bomb, turn it to X and return </a:t>
            </a:r>
            <a:endParaRPr lang="en-US" sz="1400" dirty="0" smtClean="0">
              <a:solidFill>
                <a:schemeClr val="tx1">
                  <a:lumMod val="95000"/>
                  <a:lumOff val="5000"/>
                </a:schemeClr>
              </a:solidFill>
            </a:endParaRPr>
          </a:p>
          <a:p>
            <a:r>
              <a:rPr lang="en-US" sz="1400" dirty="0" smtClean="0">
                <a:solidFill>
                  <a:schemeClr val="tx1">
                    <a:lumMod val="95000"/>
                    <a:lumOff val="5000"/>
                  </a:schemeClr>
                </a:solidFill>
              </a:rPr>
              <a:t>if </a:t>
            </a:r>
            <a:r>
              <a:rPr lang="en-US" sz="1400" dirty="0">
                <a:solidFill>
                  <a:schemeClr val="tx1">
                    <a:lumMod val="95000"/>
                    <a:lumOff val="5000"/>
                  </a:schemeClr>
                </a:solidFill>
              </a:rPr>
              <a:t>there is bomb around (x, y), turn it to number of bombs around it and return. </a:t>
            </a:r>
            <a:endParaRPr lang="en-US" sz="1400" dirty="0" smtClean="0">
              <a:solidFill>
                <a:schemeClr val="tx1">
                  <a:lumMod val="95000"/>
                  <a:lumOff val="5000"/>
                </a:schemeClr>
              </a:solidFill>
            </a:endParaRPr>
          </a:p>
          <a:p>
            <a:r>
              <a:rPr lang="en-US" sz="1400" dirty="0" smtClean="0">
                <a:solidFill>
                  <a:schemeClr val="tx1">
                    <a:lumMod val="95000"/>
                    <a:lumOff val="5000"/>
                  </a:schemeClr>
                </a:solidFill>
              </a:rPr>
              <a:t>if </a:t>
            </a:r>
            <a:r>
              <a:rPr lang="en-US" sz="1400" dirty="0">
                <a:solidFill>
                  <a:schemeClr val="tx1">
                    <a:lumMod val="95000"/>
                    <a:lumOff val="5000"/>
                  </a:schemeClr>
                </a:solidFill>
              </a:rPr>
              <a:t>there is no bomb around (x, y), turn it to 'B' and continue to check its surrounding</a:t>
            </a:r>
            <a:endParaRPr lang="en-US" sz="1400" dirty="0">
              <a:solidFill>
                <a:schemeClr val="tx1">
                  <a:lumMod val="95000"/>
                  <a:lumOff val="5000"/>
                </a:schemeClr>
              </a:solidFill>
            </a:endParaRPr>
          </a:p>
        </p:txBody>
      </p:sp>
      <p:sp>
        <p:nvSpPr>
          <p:cNvPr id="3" name="Rectangle 2"/>
          <p:cNvSpPr/>
          <p:nvPr/>
        </p:nvSpPr>
        <p:spPr>
          <a:xfrm>
            <a:off x="114795" y="434701"/>
            <a:ext cx="5252852" cy="6555641"/>
          </a:xfrm>
          <a:prstGeom prst="rect">
            <a:avLst/>
          </a:prstGeom>
        </p:spPr>
        <p:txBody>
          <a:bodyPr wrap="square">
            <a:spAutoFit/>
          </a:bodyPr>
          <a:lstStyle/>
          <a:p>
            <a:r>
              <a:rPr lang="en-US" sz="1400" dirty="0" smtClean="0"/>
              <a:t>You </a:t>
            </a:r>
            <a:r>
              <a:rPr lang="en-US" sz="1400" dirty="0"/>
              <a:t>are given a 2D char matrix representing the game board. </a:t>
            </a:r>
          </a:p>
          <a:p>
            <a:r>
              <a:rPr lang="en-US" sz="1400" dirty="0"/>
              <a:t>'M' represents an unrevealed mine, 'E' represents an unrevealed empty square, </a:t>
            </a:r>
            <a:r>
              <a:rPr lang="en-US" sz="1400" dirty="0" smtClean="0"/>
              <a:t>'B</a:t>
            </a:r>
            <a:r>
              <a:rPr lang="en-US" sz="1400" dirty="0"/>
              <a:t>' represents a revealed blank square that has no adjacent (above, below, left, right, and all 4 diagonals) mines, </a:t>
            </a:r>
          </a:p>
          <a:p>
            <a:r>
              <a:rPr lang="en-US" sz="1400" dirty="0"/>
              <a:t>digit ('1' to '8') represents how many mines are adjacent to this revealed square, </a:t>
            </a:r>
            <a:r>
              <a:rPr lang="en-US" sz="1400" dirty="0" smtClean="0"/>
              <a:t>and </a:t>
            </a:r>
            <a:r>
              <a:rPr lang="en-US" sz="1400" dirty="0"/>
              <a:t>finally 'X' represents a revealed mine.</a:t>
            </a:r>
          </a:p>
          <a:p>
            <a:r>
              <a:rPr lang="en-US" sz="1400" dirty="0"/>
              <a:t>Now given the next click position (row and column indices) among all the unrevealed squares ('M' or 'E'), </a:t>
            </a:r>
            <a:r>
              <a:rPr lang="en-US" sz="1400" dirty="0" smtClean="0"/>
              <a:t>return </a:t>
            </a:r>
            <a:r>
              <a:rPr lang="en-US" sz="1400" dirty="0"/>
              <a:t>the board after revealing this position according to the following rules:</a:t>
            </a:r>
          </a:p>
          <a:p>
            <a:r>
              <a:rPr lang="en-US" sz="1400" dirty="0"/>
              <a:t> </a:t>
            </a:r>
            <a:r>
              <a:rPr lang="en-US" sz="1400" dirty="0" smtClean="0"/>
              <a:t>If </a:t>
            </a:r>
            <a:r>
              <a:rPr lang="en-US" sz="1400" dirty="0"/>
              <a:t>a mine ('M') is revealed, then the game is over - change it to 'X'.</a:t>
            </a:r>
          </a:p>
          <a:p>
            <a:r>
              <a:rPr lang="en-US" sz="1400" dirty="0"/>
              <a:t>If an empty square ('E') with at least one adjacent mine is revealed, then change it to a digit ('1' to '8') representing the number of adjacent mines.</a:t>
            </a:r>
          </a:p>
          <a:p>
            <a:r>
              <a:rPr lang="en-US" sz="1400" dirty="0"/>
              <a:t>If an empty square ('E') with no adjacent mines is revealed, then change it to revealed blank ('B') and all of its adjacent unrevealed squares should be revealed recursively</a:t>
            </a:r>
            <a:r>
              <a:rPr lang="en-US" sz="1400" dirty="0" smtClean="0"/>
              <a:t>.</a:t>
            </a:r>
            <a:endParaRPr lang="en-US" sz="1400" dirty="0"/>
          </a:p>
          <a:p>
            <a:r>
              <a:rPr lang="en-US" sz="1400" dirty="0"/>
              <a:t>Return the board when no more squares will be revealed.</a:t>
            </a:r>
          </a:p>
          <a:p>
            <a:r>
              <a:rPr lang="en-US" sz="1400" dirty="0"/>
              <a:t>Example </a:t>
            </a:r>
            <a:r>
              <a:rPr lang="en-US" sz="1400" dirty="0" smtClean="0"/>
              <a:t>1:Input</a:t>
            </a:r>
            <a:r>
              <a:rPr lang="en-US" sz="1400" dirty="0"/>
              <a:t>: </a:t>
            </a:r>
          </a:p>
          <a:p>
            <a:r>
              <a:rPr lang="en-US" sz="1400" dirty="0"/>
              <a:t>[['E', 'E', 'E', 'E', 'E'],</a:t>
            </a:r>
          </a:p>
          <a:p>
            <a:r>
              <a:rPr lang="en-US" sz="1400" dirty="0"/>
              <a:t> ['E', 'E', 'M', 'E', 'E'],</a:t>
            </a:r>
          </a:p>
          <a:p>
            <a:r>
              <a:rPr lang="en-US" sz="1400" dirty="0"/>
              <a:t> ['E', 'E', 'E', 'E', 'E'],</a:t>
            </a:r>
          </a:p>
          <a:p>
            <a:r>
              <a:rPr lang="en-US" sz="1400" dirty="0"/>
              <a:t> ['E', 'E', 'E', 'E', 'E</a:t>
            </a:r>
            <a:r>
              <a:rPr lang="en-US" sz="1400" dirty="0" smtClean="0"/>
              <a:t>']]</a:t>
            </a:r>
            <a:r>
              <a:rPr lang="en-US" sz="1400" dirty="0"/>
              <a:t> </a:t>
            </a:r>
            <a:r>
              <a:rPr lang="en-US" sz="1400" dirty="0" smtClean="0"/>
              <a:t>  Click </a:t>
            </a:r>
            <a:r>
              <a:rPr lang="en-US" sz="1400" dirty="0"/>
              <a:t>: [3,0</a:t>
            </a:r>
            <a:r>
              <a:rPr lang="en-US" sz="1400" dirty="0" smtClean="0"/>
              <a:t>]</a:t>
            </a:r>
            <a:endParaRPr lang="en-US" sz="1400" dirty="0"/>
          </a:p>
          <a:p>
            <a:r>
              <a:rPr lang="en-US" sz="1400" dirty="0"/>
              <a:t>Output: </a:t>
            </a:r>
          </a:p>
          <a:p>
            <a:r>
              <a:rPr lang="en-US" sz="1400" dirty="0"/>
              <a:t>[['B', '1', 'E', '1', 'B'],</a:t>
            </a:r>
          </a:p>
          <a:p>
            <a:r>
              <a:rPr lang="en-US" sz="1400" dirty="0"/>
              <a:t> ['B', '1', 'M', '1', 'B'],</a:t>
            </a:r>
          </a:p>
          <a:p>
            <a:r>
              <a:rPr lang="en-US" sz="1400" dirty="0"/>
              <a:t> ['B', '1', '1', '1', 'B'],</a:t>
            </a:r>
          </a:p>
          <a:p>
            <a:r>
              <a:rPr lang="en-US" sz="1400" dirty="0"/>
              <a:t> ['B', 'B', 'B', 'B', 'B']]</a:t>
            </a:r>
          </a:p>
          <a:p>
            <a:r>
              <a:rPr lang="en-US" sz="1400" dirty="0"/>
              <a:t> </a:t>
            </a:r>
          </a:p>
          <a:p>
            <a:r>
              <a:rPr lang="en-US" sz="1400" dirty="0"/>
              <a:t> </a:t>
            </a:r>
          </a:p>
        </p:txBody>
      </p:sp>
      <p:sp>
        <p:nvSpPr>
          <p:cNvPr id="4" name="Rectangle 3"/>
          <p:cNvSpPr/>
          <p:nvPr/>
        </p:nvSpPr>
        <p:spPr>
          <a:xfrm>
            <a:off x="5450774" y="860215"/>
            <a:ext cx="6096000" cy="1815882"/>
          </a:xfrm>
          <a:prstGeom prst="rect">
            <a:avLst/>
          </a:prstGeom>
        </p:spPr>
        <p:txBody>
          <a:bodyPr>
            <a:spAutoFit/>
          </a:bodyPr>
          <a:lstStyle/>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x = click[0], y=click[1];</a:t>
            </a:r>
          </a:p>
          <a:p>
            <a:r>
              <a:rPr lang="en-US" sz="1600" dirty="0">
                <a:solidFill>
                  <a:schemeClr val="accent1">
                    <a:lumMod val="75000"/>
                  </a:schemeClr>
                </a:solidFill>
                <a:latin typeface="Calibri" charset="0"/>
                <a:ea typeface="DengXian" charset="-122"/>
                <a:cs typeface="Times New Roman" charset="0"/>
              </a:rPr>
              <a:t>    if(board[x][y] === 'M')   {</a:t>
            </a:r>
          </a:p>
          <a:p>
            <a:r>
              <a:rPr lang="en-US" sz="1600" dirty="0">
                <a:solidFill>
                  <a:schemeClr val="accent1">
                    <a:lumMod val="75000"/>
                  </a:schemeClr>
                </a:solidFill>
                <a:latin typeface="Calibri" charset="0"/>
                <a:ea typeface="DengXian" charset="-122"/>
                <a:cs typeface="Times New Roman" charset="0"/>
              </a:rPr>
              <a:t>        board[x][y] = 'X';</a:t>
            </a:r>
          </a:p>
          <a:p>
            <a:r>
              <a:rPr lang="en-US" sz="1600" dirty="0">
                <a:solidFill>
                  <a:schemeClr val="accent1">
                    <a:lumMod val="75000"/>
                  </a:schemeClr>
                </a:solidFill>
                <a:latin typeface="Calibri" charset="0"/>
                <a:ea typeface="DengXian" charset="-122"/>
                <a:cs typeface="Times New Roman" charset="0"/>
              </a:rPr>
              <a:t>        return board;</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m = </a:t>
            </a:r>
            <a:r>
              <a:rPr lang="en-US" sz="1600" dirty="0" err="1">
                <a:solidFill>
                  <a:schemeClr val="accent1">
                    <a:lumMod val="75000"/>
                  </a:schemeClr>
                </a:solidFill>
                <a:latin typeface="Calibri" charset="0"/>
                <a:ea typeface="DengXian" charset="-122"/>
                <a:cs typeface="Times New Roman" charset="0"/>
              </a:rPr>
              <a:t>board.length</a:t>
            </a:r>
            <a:r>
              <a:rPr lang="en-US" sz="1600" dirty="0">
                <a:solidFill>
                  <a:schemeClr val="accent1">
                    <a:lumMod val="75000"/>
                  </a:schemeClr>
                </a:solidFill>
                <a:latin typeface="Calibri" charset="0"/>
                <a:ea typeface="DengXian" charset="-122"/>
                <a:cs typeface="Times New Roman" charset="0"/>
              </a:rPr>
              <a:t>, n = board[0].length;</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(board, x, y, m, n);</a:t>
            </a:r>
            <a:endParaRPr lang="en-US" sz="1600" dirty="0">
              <a:solidFill>
                <a:schemeClr val="accent1">
                  <a:lumMod val="75000"/>
                </a:schemeClr>
              </a:solidFill>
              <a:effectLst/>
              <a:latin typeface="Calibri" charset="0"/>
              <a:ea typeface="DengXian" charset="-122"/>
              <a:cs typeface="Times New Roman" charset="0"/>
            </a:endParaRPr>
          </a:p>
        </p:txBody>
      </p:sp>
      <p:sp>
        <p:nvSpPr>
          <p:cNvPr id="5" name="Rectangle 4"/>
          <p:cNvSpPr/>
          <p:nvPr/>
        </p:nvSpPr>
        <p:spPr>
          <a:xfrm>
            <a:off x="5648696" y="2989340"/>
            <a:ext cx="6096000" cy="3046988"/>
          </a:xfrm>
          <a:prstGeom prst="rect">
            <a:avLst/>
          </a:prstGeom>
        </p:spPr>
        <p:txBody>
          <a:bodyPr>
            <a:spAutoFit/>
          </a:bodyPr>
          <a:lstStyle/>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 = function(board, x, y, m, n) {</a:t>
            </a:r>
          </a:p>
          <a:p>
            <a:r>
              <a:rPr lang="en-US" sz="1600" dirty="0">
                <a:solidFill>
                  <a:schemeClr val="accent1">
                    <a:lumMod val="75000"/>
                  </a:schemeClr>
                </a:solidFill>
                <a:latin typeface="Calibri" charset="0"/>
                <a:ea typeface="DengXian" charset="-122"/>
                <a:cs typeface="Times New Roman" charset="0"/>
              </a:rPr>
              <a:t>    if(x &lt; 0 || y &lt; 0 || x &gt;= m  || y &gt;=n || board[x][y] !== 'E')  return;</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num</a:t>
            </a:r>
            <a:r>
              <a:rPr lang="en-US" sz="1600" dirty="0">
                <a:solidFill>
                  <a:schemeClr val="accent1">
                    <a:lumMod val="75000"/>
                  </a:schemeClr>
                </a:solidFill>
                <a:latin typeface="Calibri" charset="0"/>
                <a:ea typeface="DengXian" charset="-122"/>
                <a:cs typeface="Times New Roman" charset="0"/>
              </a:rPr>
              <a:t> = </a:t>
            </a:r>
            <a:r>
              <a:rPr lang="en-US" sz="1600" dirty="0" err="1">
                <a:solidFill>
                  <a:schemeClr val="accent1">
                    <a:lumMod val="75000"/>
                  </a:schemeClr>
                </a:solidFill>
                <a:latin typeface="Calibri" charset="0"/>
                <a:ea typeface="DengXian" charset="-122"/>
                <a:cs typeface="Times New Roman" charset="0"/>
              </a:rPr>
              <a:t>numOfBombs</a:t>
            </a:r>
            <a:r>
              <a:rPr lang="en-US" sz="1600" dirty="0">
                <a:solidFill>
                  <a:schemeClr val="accent1">
                    <a:lumMod val="75000"/>
                  </a:schemeClr>
                </a:solidFill>
                <a:latin typeface="Calibri" charset="0"/>
                <a:ea typeface="DengXian" charset="-122"/>
                <a:cs typeface="Times New Roman" charset="0"/>
              </a:rPr>
              <a:t>(board, x, y, m, n);</a:t>
            </a:r>
          </a:p>
          <a:p>
            <a:r>
              <a:rPr lang="en-US" sz="1600" dirty="0">
                <a:solidFill>
                  <a:schemeClr val="accent1">
                    <a:lumMod val="75000"/>
                  </a:schemeClr>
                </a:solidFill>
                <a:latin typeface="Calibri" charset="0"/>
                <a:ea typeface="DengXian" charset="-122"/>
                <a:cs typeface="Times New Roman" charset="0"/>
              </a:rPr>
              <a:t>    if( </a:t>
            </a:r>
            <a:r>
              <a:rPr lang="en-US" sz="1600" dirty="0" err="1">
                <a:solidFill>
                  <a:schemeClr val="accent1">
                    <a:lumMod val="75000"/>
                  </a:schemeClr>
                </a:solidFill>
                <a:latin typeface="Calibri" charset="0"/>
                <a:ea typeface="DengXian" charset="-122"/>
                <a:cs typeface="Times New Roman" charset="0"/>
              </a:rPr>
              <a:t>num</a:t>
            </a:r>
            <a:r>
              <a:rPr lang="en-US" sz="1600" dirty="0">
                <a:solidFill>
                  <a:schemeClr val="accent1">
                    <a:lumMod val="75000"/>
                  </a:schemeClr>
                </a:solidFill>
                <a:latin typeface="Calibri" charset="0"/>
                <a:ea typeface="DengXian" charset="-122"/>
                <a:cs typeface="Times New Roman" charset="0"/>
              </a:rPr>
              <a:t> === 0) {</a:t>
            </a:r>
          </a:p>
          <a:p>
            <a:r>
              <a:rPr lang="en-US" sz="1600" dirty="0">
                <a:solidFill>
                  <a:schemeClr val="accent1">
                    <a:lumMod val="75000"/>
                  </a:schemeClr>
                </a:solidFill>
                <a:latin typeface="Calibri" charset="0"/>
                <a:ea typeface="DengXian" charset="-122"/>
                <a:cs typeface="Times New Roman" charset="0"/>
              </a:rPr>
              <a:t>        board[x][y] = 'B';</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=0;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&lt;8;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(board, x+ </a:t>
            </a:r>
            <a:r>
              <a:rPr lang="en-US" sz="1600" dirty="0" err="1">
                <a:solidFill>
                  <a:schemeClr val="accent1">
                    <a:lumMod val="75000"/>
                  </a:schemeClr>
                </a:solidFill>
                <a:latin typeface="Calibri" charset="0"/>
                <a:ea typeface="DengXian" charset="-122"/>
                <a:cs typeface="Times New Roman" charset="0"/>
              </a:rPr>
              <a:t>dir</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][0], </a:t>
            </a:r>
            <a:r>
              <a:rPr lang="en-US" sz="1600" dirty="0" err="1">
                <a:solidFill>
                  <a:schemeClr val="accent1">
                    <a:lumMod val="75000"/>
                  </a:schemeClr>
                </a:solidFill>
                <a:latin typeface="Calibri" charset="0"/>
                <a:ea typeface="DengXian" charset="-122"/>
                <a:cs typeface="Times New Roman" charset="0"/>
              </a:rPr>
              <a:t>y+dir</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][1], m, n);</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 else {</a:t>
            </a:r>
          </a:p>
          <a:p>
            <a:r>
              <a:rPr lang="en-US" sz="1600" dirty="0">
                <a:solidFill>
                  <a:schemeClr val="accent1">
                    <a:lumMod val="75000"/>
                  </a:schemeClr>
                </a:solidFill>
                <a:latin typeface="Calibri" charset="0"/>
                <a:ea typeface="DengXian" charset="-122"/>
                <a:cs typeface="Times New Roman" charset="0"/>
              </a:rPr>
              <a:t>        board[x][y] = ''+</a:t>
            </a:r>
            <a:r>
              <a:rPr lang="en-US" sz="1600" dirty="0" err="1">
                <a:solidFill>
                  <a:schemeClr val="accent1">
                    <a:lumMod val="75000"/>
                  </a:schemeClr>
                </a:solidFill>
                <a:latin typeface="Calibri" charset="0"/>
                <a:ea typeface="DengXian" charset="-122"/>
                <a:cs typeface="Times New Roman" charset="0"/>
              </a:rPr>
              <a:t>num</a:t>
            </a:r>
            <a:r>
              <a:rPr lang="en-US" sz="1600" dirty="0">
                <a:solidFill>
                  <a:schemeClr val="accent1">
                    <a:lumMod val="75000"/>
                  </a:schemeClr>
                </a:solidFill>
                <a:latin typeface="Calibri" charset="0"/>
                <a:ea typeface="DengXian" charset="-122"/>
                <a:cs typeface="Times New Roman" charset="0"/>
              </a:rPr>
              <a:t>;</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a:t>
            </a:r>
            <a:endParaRPr lang="en-US" sz="16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845478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843" y="121551"/>
            <a:ext cx="8943109" cy="313150"/>
          </a:xfrm>
        </p:spPr>
        <p:txBody>
          <a:bodyPr>
            <a:normAutofit fontScale="90000"/>
          </a:bodyPr>
          <a:lstStyle/>
          <a:p>
            <a:r>
              <a:rPr lang="en-US" sz="2000" b="1" dirty="0"/>
              <a:t>Detect cycle in </a:t>
            </a:r>
            <a:r>
              <a:rPr lang="en-US" sz="2000" b="1" dirty="0" smtClean="0"/>
              <a:t>graph  -  Find eventual safe states</a:t>
            </a:r>
            <a:endParaRPr lang="en-US" sz="2800" b="1" dirty="0"/>
          </a:p>
        </p:txBody>
      </p:sp>
      <p:sp>
        <p:nvSpPr>
          <p:cNvPr id="6" name="Rectangle 5"/>
          <p:cNvSpPr/>
          <p:nvPr/>
        </p:nvSpPr>
        <p:spPr>
          <a:xfrm>
            <a:off x="6448300" y="0"/>
            <a:ext cx="5533903" cy="50167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err="1"/>
              <a:t>var</a:t>
            </a:r>
            <a:r>
              <a:rPr lang="en-US" sz="1600" dirty="0"/>
              <a:t> </a:t>
            </a:r>
            <a:r>
              <a:rPr lang="en-US" sz="1600" dirty="0" err="1"/>
              <a:t>eventualSafeNodes</a:t>
            </a:r>
            <a:r>
              <a:rPr lang="en-US" sz="1600" dirty="0"/>
              <a:t> = function(graph) {</a:t>
            </a:r>
          </a:p>
          <a:p>
            <a:r>
              <a:rPr lang="en-US" sz="1600" dirty="0"/>
              <a:t>    </a:t>
            </a:r>
            <a:r>
              <a:rPr lang="en-US" sz="1600" dirty="0" err="1"/>
              <a:t>var</a:t>
            </a:r>
            <a:r>
              <a:rPr lang="en-US" sz="1600" dirty="0"/>
              <a:t> res = [], state = new Array(</a:t>
            </a:r>
            <a:r>
              <a:rPr lang="en-US" sz="1600" dirty="0" err="1"/>
              <a:t>graph.length</a:t>
            </a:r>
            <a:r>
              <a:rPr lang="en-US" sz="1600" dirty="0"/>
              <a:t>).fill(0);</a:t>
            </a:r>
          </a:p>
          <a:p>
            <a:r>
              <a:rPr lang="en-US" sz="1600" dirty="0"/>
              <a:t>    for(</a:t>
            </a:r>
            <a:r>
              <a:rPr lang="en-US" sz="1600" dirty="0" err="1"/>
              <a:t>var</a:t>
            </a:r>
            <a:r>
              <a:rPr lang="en-US" sz="1600" dirty="0"/>
              <a:t> </a:t>
            </a:r>
            <a:r>
              <a:rPr lang="en-US" sz="1600" dirty="0" err="1"/>
              <a:t>i</a:t>
            </a:r>
            <a:r>
              <a:rPr lang="en-US" sz="1600" dirty="0"/>
              <a:t>=0; </a:t>
            </a:r>
            <a:r>
              <a:rPr lang="en-US" sz="1600" dirty="0" err="1"/>
              <a:t>i</a:t>
            </a:r>
            <a:r>
              <a:rPr lang="en-US" sz="1600" dirty="0"/>
              <a:t>&lt;</a:t>
            </a:r>
            <a:r>
              <a:rPr lang="en-US" sz="1600" dirty="0" err="1"/>
              <a:t>graph.length</a:t>
            </a:r>
            <a:r>
              <a:rPr lang="en-US" sz="1600" dirty="0"/>
              <a:t>; </a:t>
            </a:r>
            <a:r>
              <a:rPr lang="en-US" sz="1600" dirty="0" err="1"/>
              <a:t>i</a:t>
            </a:r>
            <a:r>
              <a:rPr lang="en-US" sz="1600" dirty="0"/>
              <a:t>++) {</a:t>
            </a:r>
          </a:p>
          <a:p>
            <a:r>
              <a:rPr lang="en-US" sz="1600" dirty="0"/>
              <a:t>        if(</a:t>
            </a:r>
            <a:r>
              <a:rPr lang="en-US" sz="1600" dirty="0" err="1"/>
              <a:t>dfs</a:t>
            </a:r>
            <a:r>
              <a:rPr lang="en-US" sz="1600" dirty="0"/>
              <a:t>(</a:t>
            </a:r>
            <a:r>
              <a:rPr lang="en-US" sz="1600" dirty="0" err="1"/>
              <a:t>i</a:t>
            </a:r>
            <a:r>
              <a:rPr lang="en-US" sz="1600" dirty="0"/>
              <a:t>, state, graph))  </a:t>
            </a:r>
            <a:r>
              <a:rPr lang="en-US" sz="1600" dirty="0" err="1"/>
              <a:t>res.push</a:t>
            </a:r>
            <a:r>
              <a:rPr lang="en-US" sz="1600" dirty="0"/>
              <a:t>(</a:t>
            </a:r>
            <a:r>
              <a:rPr lang="en-US" sz="1600" dirty="0" err="1"/>
              <a:t>i</a:t>
            </a:r>
            <a:r>
              <a:rPr lang="en-US" sz="1600" dirty="0"/>
              <a:t>);</a:t>
            </a:r>
          </a:p>
          <a:p>
            <a:r>
              <a:rPr lang="en-US" sz="1600" dirty="0"/>
              <a:t>    }</a:t>
            </a:r>
          </a:p>
          <a:p>
            <a:r>
              <a:rPr lang="en-US" sz="1600" dirty="0"/>
              <a:t>    return res;</a:t>
            </a:r>
          </a:p>
          <a:p>
            <a:r>
              <a:rPr lang="en-US" sz="1600" dirty="0"/>
              <a:t>};</a:t>
            </a:r>
          </a:p>
          <a:p>
            <a:r>
              <a:rPr lang="en-US" sz="1600" dirty="0"/>
              <a:t> </a:t>
            </a:r>
          </a:p>
          <a:p>
            <a:r>
              <a:rPr lang="en-US" sz="1600" dirty="0" err="1"/>
              <a:t>var</a:t>
            </a:r>
            <a:r>
              <a:rPr lang="en-US" sz="1600" dirty="0"/>
              <a:t> </a:t>
            </a:r>
            <a:r>
              <a:rPr lang="en-US" sz="1600" dirty="0" err="1"/>
              <a:t>dfs</a:t>
            </a:r>
            <a:r>
              <a:rPr lang="en-US" sz="1600" dirty="0"/>
              <a:t> = function(</a:t>
            </a:r>
            <a:r>
              <a:rPr lang="en-US" sz="1600" dirty="0" err="1"/>
              <a:t>i</a:t>
            </a:r>
            <a:r>
              <a:rPr lang="en-US" sz="1600" dirty="0"/>
              <a:t>, state, graph) {</a:t>
            </a:r>
          </a:p>
          <a:p>
            <a:r>
              <a:rPr lang="en-US" sz="1600" dirty="0"/>
              <a:t>    if(state[</a:t>
            </a:r>
            <a:r>
              <a:rPr lang="en-US" sz="1600" dirty="0" err="1"/>
              <a:t>i</a:t>
            </a:r>
            <a:r>
              <a:rPr lang="en-US" sz="1600" dirty="0"/>
              <a:t>] !== 0) // already visited</a:t>
            </a:r>
          </a:p>
          <a:p>
            <a:r>
              <a:rPr lang="en-US" sz="1600" dirty="0"/>
              <a:t>        return state[</a:t>
            </a:r>
            <a:r>
              <a:rPr lang="en-US" sz="1600" dirty="0" err="1"/>
              <a:t>i</a:t>
            </a:r>
            <a:r>
              <a:rPr lang="en-US" sz="1600" dirty="0"/>
              <a:t>] === 2;</a:t>
            </a:r>
          </a:p>
          <a:p>
            <a:r>
              <a:rPr lang="en-US" sz="1600" dirty="0"/>
              <a:t>    else {</a:t>
            </a:r>
          </a:p>
          <a:p>
            <a:r>
              <a:rPr lang="en-US" sz="1600" dirty="0"/>
              <a:t>        state[</a:t>
            </a:r>
            <a:r>
              <a:rPr lang="en-US" sz="1600" dirty="0" err="1"/>
              <a:t>i</a:t>
            </a:r>
            <a:r>
              <a:rPr lang="en-US" sz="1600" dirty="0"/>
              <a:t>] = 1; // mark it to be unsafe first</a:t>
            </a:r>
          </a:p>
          <a:p>
            <a:r>
              <a:rPr lang="en-US" sz="1600" dirty="0"/>
              <a:t>        for(</a:t>
            </a:r>
            <a:r>
              <a:rPr lang="en-US" sz="1600" dirty="0" err="1"/>
              <a:t>var</a:t>
            </a:r>
            <a:r>
              <a:rPr lang="en-US" sz="1600" dirty="0"/>
              <a:t> node of graph[</a:t>
            </a:r>
            <a:r>
              <a:rPr lang="en-US" sz="1600" dirty="0" err="1"/>
              <a:t>i</a:t>
            </a:r>
            <a:r>
              <a:rPr lang="en-US" sz="1600" dirty="0"/>
              <a:t>]) {</a:t>
            </a:r>
          </a:p>
          <a:p>
            <a:r>
              <a:rPr lang="en-US" sz="1600" dirty="0"/>
              <a:t>            if(!</a:t>
            </a:r>
            <a:r>
              <a:rPr lang="en-US" sz="1600" dirty="0" err="1"/>
              <a:t>dfs</a:t>
            </a:r>
            <a:r>
              <a:rPr lang="en-US" sz="1600" dirty="0"/>
              <a:t>(node, state, graph))  return false;</a:t>
            </a:r>
          </a:p>
          <a:p>
            <a:r>
              <a:rPr lang="en-US" sz="1600" dirty="0"/>
              <a:t>        }</a:t>
            </a:r>
          </a:p>
          <a:p>
            <a:r>
              <a:rPr lang="en-US" sz="1600" dirty="0"/>
              <a:t>        state[</a:t>
            </a:r>
            <a:r>
              <a:rPr lang="en-US" sz="1600" dirty="0" err="1"/>
              <a:t>i</a:t>
            </a:r>
            <a:r>
              <a:rPr lang="en-US" sz="1600" dirty="0"/>
              <a:t>] = 2;</a:t>
            </a:r>
          </a:p>
          <a:p>
            <a:r>
              <a:rPr lang="en-US" sz="1600" dirty="0"/>
              <a:t>        return true;</a:t>
            </a:r>
          </a:p>
          <a:p>
            <a:r>
              <a:rPr lang="en-US" sz="1600" dirty="0"/>
              <a:t>    }</a:t>
            </a:r>
          </a:p>
          <a:p>
            <a:r>
              <a:rPr lang="en-US" sz="1600" dirty="0" smtClean="0"/>
              <a:t>}</a:t>
            </a:r>
          </a:p>
        </p:txBody>
      </p:sp>
      <p:sp>
        <p:nvSpPr>
          <p:cNvPr id="3" name="Rectangle 2"/>
          <p:cNvSpPr/>
          <p:nvPr/>
        </p:nvSpPr>
        <p:spPr>
          <a:xfrm>
            <a:off x="114795" y="467531"/>
            <a:ext cx="6096000" cy="3323987"/>
          </a:xfrm>
          <a:prstGeom prst="rect">
            <a:avLst/>
          </a:prstGeom>
        </p:spPr>
        <p:txBody>
          <a:bodyPr>
            <a:spAutoFit/>
          </a:bodyPr>
          <a:lstStyle/>
          <a:p>
            <a:r>
              <a:rPr lang="en-US" sz="1500" dirty="0">
                <a:latin typeface="Calibri" charset="0"/>
                <a:ea typeface="DengXian" charset="-122"/>
                <a:cs typeface="Times New Roman" charset="0"/>
              </a:rPr>
              <a:t>In a directed graph, we start at some node and every turn, </a:t>
            </a:r>
            <a:endParaRPr lang="en-US" sz="1500" dirty="0" smtClean="0">
              <a:latin typeface="Calibri" charset="0"/>
              <a:ea typeface="DengXian" charset="-122"/>
              <a:cs typeface="Times New Roman" charset="0"/>
            </a:endParaRPr>
          </a:p>
          <a:p>
            <a:r>
              <a:rPr lang="en-US" sz="1500" dirty="0" smtClean="0">
                <a:latin typeface="Calibri" charset="0"/>
                <a:ea typeface="DengXian" charset="-122"/>
                <a:cs typeface="Times New Roman" charset="0"/>
              </a:rPr>
              <a:t>walk </a:t>
            </a:r>
            <a:r>
              <a:rPr lang="en-US" sz="1500" dirty="0">
                <a:latin typeface="Calibri" charset="0"/>
                <a:ea typeface="DengXian" charset="-122"/>
                <a:cs typeface="Times New Roman" charset="0"/>
              </a:rPr>
              <a:t>along a directed edge of the graph.  </a:t>
            </a:r>
            <a:endParaRPr lang="en-US" sz="1500" dirty="0" smtClean="0">
              <a:latin typeface="Calibri" charset="0"/>
              <a:ea typeface="DengXian" charset="-122"/>
              <a:cs typeface="Times New Roman" charset="0"/>
            </a:endParaRPr>
          </a:p>
          <a:p>
            <a:r>
              <a:rPr lang="en-US" sz="1500" dirty="0" smtClean="0">
                <a:latin typeface="Calibri" charset="0"/>
                <a:ea typeface="DengXian" charset="-122"/>
                <a:cs typeface="Times New Roman" charset="0"/>
              </a:rPr>
              <a:t>If </a:t>
            </a:r>
            <a:r>
              <a:rPr lang="en-US" sz="1500" dirty="0">
                <a:latin typeface="Calibri" charset="0"/>
                <a:ea typeface="DengXian" charset="-122"/>
                <a:cs typeface="Times New Roman" charset="0"/>
              </a:rPr>
              <a:t>we reach a node that is terminal (that is, it has no outgoing directed edges), we </a:t>
            </a:r>
            <a:r>
              <a:rPr lang="en-US" sz="1500" dirty="0" smtClean="0">
                <a:latin typeface="Calibri" charset="0"/>
                <a:ea typeface="DengXian" charset="-122"/>
                <a:cs typeface="Times New Roman" charset="0"/>
              </a:rPr>
              <a:t>stop. Now</a:t>
            </a:r>
            <a:r>
              <a:rPr lang="en-US" sz="1500" dirty="0">
                <a:latin typeface="Calibri" charset="0"/>
                <a:ea typeface="DengXian" charset="-122"/>
                <a:cs typeface="Times New Roman" charset="0"/>
              </a:rPr>
              <a:t>, say our starting node is eventually safe if and only if we must eventually walk to a terminal node.  </a:t>
            </a:r>
            <a:r>
              <a:rPr lang="en-US" sz="1500" dirty="0" smtClean="0">
                <a:latin typeface="Calibri" charset="0"/>
                <a:ea typeface="DengXian" charset="-122"/>
                <a:cs typeface="Times New Roman" charset="0"/>
              </a:rPr>
              <a:t>More </a:t>
            </a:r>
            <a:r>
              <a:rPr lang="en-US" sz="1500" dirty="0">
                <a:latin typeface="Calibri" charset="0"/>
                <a:ea typeface="DengXian" charset="-122"/>
                <a:cs typeface="Times New Roman" charset="0"/>
              </a:rPr>
              <a:t>specifically, there exists a natural number K so that for any choice of where to walk, we must have stopped at a terminal node in less than K steps</a:t>
            </a:r>
            <a:r>
              <a:rPr lang="en-US" sz="1500" dirty="0" smtClean="0">
                <a:latin typeface="Calibri" charset="0"/>
                <a:ea typeface="DengXian" charset="-122"/>
                <a:cs typeface="Times New Roman" charset="0"/>
              </a:rPr>
              <a:t>. Which </a:t>
            </a:r>
            <a:r>
              <a:rPr lang="en-US" sz="1500" dirty="0">
                <a:latin typeface="Calibri" charset="0"/>
                <a:ea typeface="DengXian" charset="-122"/>
                <a:cs typeface="Times New Roman" charset="0"/>
              </a:rPr>
              <a:t>nodes are eventually safe?  </a:t>
            </a:r>
            <a:endParaRPr lang="en-US" sz="1500" dirty="0" smtClean="0">
              <a:latin typeface="Calibri" charset="0"/>
              <a:ea typeface="DengXian" charset="-122"/>
              <a:cs typeface="Times New Roman" charset="0"/>
            </a:endParaRPr>
          </a:p>
          <a:p>
            <a:r>
              <a:rPr lang="en-US" sz="1500" dirty="0" smtClean="0">
                <a:latin typeface="Calibri" charset="0"/>
                <a:ea typeface="DengXian" charset="-122"/>
                <a:cs typeface="Times New Roman" charset="0"/>
              </a:rPr>
              <a:t>Return </a:t>
            </a:r>
            <a:r>
              <a:rPr lang="en-US" sz="1500" dirty="0">
                <a:latin typeface="Calibri" charset="0"/>
                <a:ea typeface="DengXian" charset="-122"/>
                <a:cs typeface="Times New Roman" charset="0"/>
              </a:rPr>
              <a:t>them as an array in sorted order</a:t>
            </a:r>
            <a:r>
              <a:rPr lang="en-US" sz="1500" dirty="0" smtClean="0">
                <a:latin typeface="Calibri" charset="0"/>
                <a:ea typeface="DengXian" charset="-122"/>
                <a:cs typeface="Times New Roman" charset="0"/>
              </a:rPr>
              <a:t>. The </a:t>
            </a:r>
            <a:r>
              <a:rPr lang="en-US" sz="1500" dirty="0">
                <a:latin typeface="Calibri" charset="0"/>
                <a:ea typeface="DengXian" charset="-122"/>
                <a:cs typeface="Times New Roman" charset="0"/>
              </a:rPr>
              <a:t>directed graph has N nodes with labels 0, 1, ..., N-1, where N is the length of graph.  The graph is given in the following form: graph[</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is a list of labels j such that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j) is a directed edge of the graph</a:t>
            </a:r>
            <a:r>
              <a:rPr lang="en-US" sz="1500" dirty="0" smtClean="0">
                <a:latin typeface="Calibri" charset="0"/>
                <a:ea typeface="DengXian" charset="-122"/>
                <a:cs typeface="Times New Roman" charset="0"/>
              </a:rPr>
              <a:t>.</a:t>
            </a:r>
          </a:p>
          <a:p>
            <a:r>
              <a:rPr lang="en-US" sz="1500" dirty="0" smtClean="0">
                <a:latin typeface="Calibri" charset="0"/>
                <a:ea typeface="DengXian" charset="-122"/>
                <a:cs typeface="Times New Roman" charset="0"/>
              </a:rPr>
              <a:t>Example: Input</a:t>
            </a:r>
            <a:r>
              <a:rPr lang="en-US" sz="1500" dirty="0">
                <a:latin typeface="Calibri" charset="0"/>
                <a:ea typeface="DengXian" charset="-122"/>
                <a:cs typeface="Times New Roman" charset="0"/>
              </a:rPr>
              <a:t>: graph = [[1,2],[2,3],[5],[0],[5</a:t>
            </a:r>
            <a:r>
              <a:rPr lang="en-US" sz="1500" dirty="0" smtClean="0">
                <a:latin typeface="Calibri" charset="0"/>
                <a:ea typeface="DengXian" charset="-122"/>
                <a:cs typeface="Times New Roman" charset="0"/>
              </a:rPr>
              <a:t>],[],[]]</a:t>
            </a:r>
          </a:p>
          <a:p>
            <a:r>
              <a:rPr lang="en-US" sz="1500" dirty="0" smtClean="0">
                <a:latin typeface="Calibri" charset="0"/>
                <a:ea typeface="DengXian" charset="-122"/>
                <a:cs typeface="Times New Roman" charset="0"/>
              </a:rPr>
              <a:t>Output</a:t>
            </a:r>
            <a:r>
              <a:rPr lang="en-US" sz="1500" dirty="0">
                <a:latin typeface="Calibri" charset="0"/>
                <a:ea typeface="DengXian" charset="-122"/>
                <a:cs typeface="Times New Roman" charset="0"/>
              </a:rPr>
              <a:t>: [2,4,5,6</a:t>
            </a:r>
            <a:r>
              <a:rPr lang="en-US" sz="1500" dirty="0" smtClean="0">
                <a:latin typeface="Calibri" charset="0"/>
                <a:ea typeface="DengXian" charset="-122"/>
                <a:cs typeface="Times New Roman" charset="0"/>
              </a:rPr>
              <a:t>]   Here </a:t>
            </a:r>
            <a:r>
              <a:rPr lang="en-US" sz="1500" dirty="0">
                <a:latin typeface="Calibri" charset="0"/>
                <a:ea typeface="DengXian" charset="-122"/>
                <a:cs typeface="Times New Roman" charset="0"/>
              </a:rPr>
              <a:t>is a diagram of the above graph.</a:t>
            </a:r>
            <a:endParaRPr lang="en-US" sz="1400" dirty="0">
              <a:effectLst/>
              <a:latin typeface="Calibri" charset="0"/>
              <a:ea typeface="DengXian" charset="-122"/>
              <a:cs typeface="Times New Roman" charset="0"/>
            </a:endParaRPr>
          </a:p>
        </p:txBody>
      </p:sp>
      <p:pic>
        <p:nvPicPr>
          <p:cNvPr id="4" name="Picture 3"/>
          <p:cNvPicPr>
            <a:picLocks noChangeAspect="1"/>
          </p:cNvPicPr>
          <p:nvPr/>
        </p:nvPicPr>
        <p:blipFill>
          <a:blip r:embed="rId3"/>
          <a:stretch>
            <a:fillRect/>
          </a:stretch>
        </p:blipFill>
        <p:spPr>
          <a:xfrm>
            <a:off x="114795" y="4055180"/>
            <a:ext cx="2695699" cy="2724685"/>
          </a:xfrm>
          <a:prstGeom prst="rect">
            <a:avLst/>
          </a:prstGeom>
        </p:spPr>
      </p:pic>
      <p:sp>
        <p:nvSpPr>
          <p:cNvPr id="5" name="Rectangle 4"/>
          <p:cNvSpPr/>
          <p:nvPr/>
        </p:nvSpPr>
        <p:spPr>
          <a:xfrm>
            <a:off x="3047999" y="4803818"/>
            <a:ext cx="8791699" cy="2062103"/>
          </a:xfrm>
          <a:prstGeom prst="rect">
            <a:avLst/>
          </a:prstGeom>
        </p:spPr>
        <p:txBody>
          <a:bodyPr wrap="square">
            <a:spAutoFit/>
          </a:bodyPr>
          <a:lstStyle/>
          <a:p>
            <a:r>
              <a:rPr lang="en-US" sz="1600" dirty="0">
                <a:latin typeface="Calibri" charset="0"/>
                <a:ea typeface="DengXian" charset="-122"/>
                <a:cs typeface="Times New Roman" charset="0"/>
              </a:rPr>
              <a:t>to solve it we need to find all nodes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that </a:t>
            </a:r>
            <a:r>
              <a:rPr lang="en-US" sz="1600" dirty="0">
                <a:latin typeface="Calibri" charset="0"/>
                <a:ea typeface="DengXian" charset="-122"/>
                <a:cs typeface="Times New Roman" charset="0"/>
              </a:rPr>
              <a:t>each node is not in a cycle or a cycle detached to it.</a:t>
            </a:r>
          </a:p>
          <a:p>
            <a:r>
              <a:rPr lang="en-US" sz="1600" dirty="0">
                <a:latin typeface="Calibri" charset="0"/>
                <a:ea typeface="DengXian" charset="-122"/>
                <a:cs typeface="Times New Roman" charset="0"/>
              </a:rPr>
              <a:t> for example: </a:t>
            </a:r>
            <a:r>
              <a:rPr lang="en-US" sz="1600" dirty="0" smtClean="0">
                <a:latin typeface="Calibri" charset="0"/>
                <a:ea typeface="DengXian" charset="-122"/>
                <a:cs typeface="Times New Roman" charset="0"/>
              </a:rPr>
              <a:t>0  -&gt;   1   -&gt;    2                   </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      &lt;-</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 make 0 to be unsafe first, find its neighbor 1, make it to be unsafe and find its </a:t>
            </a:r>
            <a:r>
              <a:rPr lang="en-US" sz="1600" dirty="0" smtClean="0">
                <a:latin typeface="Calibri" charset="0"/>
                <a:ea typeface="DengXian" charset="-122"/>
                <a:cs typeface="Times New Roman" charset="0"/>
              </a:rPr>
              <a:t>neighbor </a:t>
            </a:r>
            <a:r>
              <a:rPr lang="en-US" sz="1600" dirty="0">
                <a:latin typeface="Calibri" charset="0"/>
                <a:ea typeface="DengXian" charset="-122"/>
                <a:cs typeface="Times New Roman" charset="0"/>
              </a:rPr>
              <a:t>2, mark it unsafe and find its </a:t>
            </a:r>
            <a:r>
              <a:rPr lang="en-US" sz="1600" dirty="0" err="1" smtClean="0">
                <a:latin typeface="Calibri" charset="0"/>
                <a:ea typeface="DengXian" charset="-122"/>
                <a:cs typeface="Times New Roman" charset="0"/>
              </a:rPr>
              <a:t>neigbor</a:t>
            </a:r>
            <a:r>
              <a:rPr lang="en-US" sz="1600" dirty="0" smtClean="0">
                <a:latin typeface="Calibri" charset="0"/>
                <a:ea typeface="DengXian" charset="-122"/>
                <a:cs typeface="Times New Roman" charset="0"/>
              </a:rPr>
              <a:t> </a:t>
            </a:r>
            <a:r>
              <a:rPr lang="en-US" sz="1600" dirty="0">
                <a:latin typeface="Calibri" charset="0"/>
                <a:ea typeface="DengXian" charset="-122"/>
                <a:cs typeface="Times New Roman" charset="0"/>
              </a:rPr>
              <a:t>1 again which already is 2, means it is unsafe, there is a cycle, so return false, means 0 has cycle.</a:t>
            </a:r>
          </a:p>
          <a:p>
            <a:r>
              <a:rPr lang="en-US" sz="1600" dirty="0">
                <a:latin typeface="Calibri" charset="0"/>
                <a:ea typeface="DengXian" charset="-122"/>
                <a:cs typeface="Times New Roman" charset="0"/>
              </a:rPr>
              <a:t> we use three states to denotes: </a:t>
            </a:r>
            <a:r>
              <a:rPr lang="en-US" sz="1600" dirty="0" smtClean="0">
                <a:latin typeface="Calibri" charset="0"/>
                <a:ea typeface="DengXian" charset="-122"/>
                <a:cs typeface="Times New Roman" charset="0"/>
              </a:rPr>
              <a:t>     </a:t>
            </a:r>
            <a:r>
              <a:rPr lang="en-US" sz="1600" dirty="0" smtClean="0">
                <a:solidFill>
                  <a:schemeClr val="accent1">
                    <a:lumMod val="75000"/>
                  </a:schemeClr>
                </a:solidFill>
                <a:latin typeface="Calibri" charset="0"/>
                <a:ea typeface="DengXian" charset="-122"/>
                <a:cs typeface="Times New Roman" charset="0"/>
              </a:rPr>
              <a:t>0</a:t>
            </a:r>
            <a:r>
              <a:rPr lang="en-US" sz="1600" dirty="0">
                <a:solidFill>
                  <a:schemeClr val="accent1">
                    <a:lumMod val="75000"/>
                  </a:schemeClr>
                </a:solidFill>
                <a:latin typeface="Calibri" charset="0"/>
                <a:ea typeface="DengXian" charset="-122"/>
                <a:cs typeface="Times New Roman" charset="0"/>
              </a:rPr>
              <a:t>: </a:t>
            </a:r>
            <a:r>
              <a:rPr lang="en-US" sz="1600" dirty="0" smtClean="0">
                <a:solidFill>
                  <a:schemeClr val="accent1">
                    <a:lumMod val="75000"/>
                  </a:schemeClr>
                </a:solidFill>
                <a:latin typeface="Calibri" charset="0"/>
                <a:ea typeface="DengXian" charset="-122"/>
                <a:cs typeface="Times New Roman" charset="0"/>
              </a:rPr>
              <a:t>unvisited          1: </a:t>
            </a:r>
            <a:r>
              <a:rPr lang="en-US" sz="1600" dirty="0">
                <a:solidFill>
                  <a:schemeClr val="accent1">
                    <a:lumMod val="75000"/>
                  </a:schemeClr>
                </a:solidFill>
                <a:latin typeface="Calibri" charset="0"/>
                <a:ea typeface="DengXian" charset="-122"/>
                <a:cs typeface="Times New Roman" charset="0"/>
              </a:rPr>
              <a:t>visited and </a:t>
            </a:r>
            <a:r>
              <a:rPr lang="en-US" sz="1600" dirty="0" smtClean="0">
                <a:solidFill>
                  <a:schemeClr val="accent1">
                    <a:lumMod val="75000"/>
                  </a:schemeClr>
                </a:solidFill>
                <a:latin typeface="Calibri" charset="0"/>
                <a:ea typeface="DengXian" charset="-122"/>
                <a:cs typeface="Times New Roman" charset="0"/>
              </a:rPr>
              <a:t>unsafe           2</a:t>
            </a:r>
            <a:r>
              <a:rPr lang="en-US" sz="1600" dirty="0">
                <a:solidFill>
                  <a:schemeClr val="accent1">
                    <a:lumMod val="75000"/>
                  </a:schemeClr>
                </a:solidFill>
                <a:latin typeface="Calibri" charset="0"/>
                <a:ea typeface="DengXian" charset="-122"/>
                <a:cs typeface="Times New Roman" charset="0"/>
              </a:rPr>
              <a:t>: </a:t>
            </a:r>
            <a:r>
              <a:rPr lang="en-US" sz="1600" dirty="0" smtClean="0">
                <a:solidFill>
                  <a:schemeClr val="accent1">
                    <a:lumMod val="75000"/>
                  </a:schemeClr>
                </a:solidFill>
                <a:latin typeface="Calibri" charset="0"/>
                <a:ea typeface="DengXian" charset="-122"/>
                <a:cs typeface="Times New Roman" charset="0"/>
              </a:rPr>
              <a:t>visited </a:t>
            </a:r>
            <a:r>
              <a:rPr lang="en-US" sz="1600" dirty="0">
                <a:solidFill>
                  <a:schemeClr val="accent1">
                    <a:lumMod val="75000"/>
                  </a:schemeClr>
                </a:solidFill>
                <a:latin typeface="Calibri" charset="0"/>
                <a:ea typeface="DengXian" charset="-122"/>
                <a:cs typeface="Times New Roman" charset="0"/>
              </a:rPr>
              <a:t>and safe</a:t>
            </a:r>
            <a:endParaRPr lang="en-US" sz="16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883148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78" y="106878"/>
            <a:ext cx="10000013" cy="360652"/>
          </a:xfrm>
        </p:spPr>
        <p:txBody>
          <a:bodyPr>
            <a:noAutofit/>
          </a:bodyPr>
          <a:lstStyle/>
          <a:p>
            <a:r>
              <a:rPr lang="en-US" sz="2400" b="1" dirty="0" smtClean="0"/>
              <a:t>Target Sum</a:t>
            </a:r>
            <a:endParaRPr lang="en-US" sz="2400" b="1" dirty="0"/>
          </a:p>
        </p:txBody>
      </p:sp>
      <p:sp>
        <p:nvSpPr>
          <p:cNvPr id="4" name="Rectangle 3"/>
          <p:cNvSpPr/>
          <p:nvPr/>
        </p:nvSpPr>
        <p:spPr>
          <a:xfrm>
            <a:off x="106877" y="467530"/>
            <a:ext cx="11067803" cy="6463308"/>
          </a:xfrm>
          <a:prstGeom prst="rect">
            <a:avLst/>
          </a:prstGeom>
          <a:ln>
            <a:noFill/>
          </a:ln>
        </p:spPr>
        <p:txBody>
          <a:bodyPr wrap="square">
            <a:spAutoFit/>
          </a:bodyPr>
          <a:lstStyle/>
          <a:p>
            <a:r>
              <a:rPr lang="en-US" dirty="0"/>
              <a:t>You are given a list of non-negative integers, a1, a2, ..., an, and a target, S. Now you have 2 symbols + and -. For each integer, you should choose one from + and - as its new symbol</a:t>
            </a:r>
            <a:r>
              <a:rPr lang="en-US" dirty="0" smtClean="0"/>
              <a:t>. Find </a:t>
            </a:r>
            <a:r>
              <a:rPr lang="en-US" dirty="0"/>
              <a:t>out how many ways to assign symbols to make sum of integers equal to target S</a:t>
            </a:r>
            <a:r>
              <a:rPr lang="en-US" dirty="0" smtClean="0"/>
              <a:t>. Example </a:t>
            </a:r>
            <a:r>
              <a:rPr lang="en-US" dirty="0"/>
              <a:t>1</a:t>
            </a:r>
            <a:r>
              <a:rPr lang="en-US" dirty="0" smtClean="0"/>
              <a:t>:</a:t>
            </a:r>
          </a:p>
          <a:p>
            <a:r>
              <a:rPr lang="en-US" dirty="0" smtClean="0"/>
              <a:t>Input</a:t>
            </a:r>
            <a:r>
              <a:rPr lang="en-US" dirty="0"/>
              <a:t>: </a:t>
            </a:r>
            <a:r>
              <a:rPr lang="en-US" dirty="0" err="1"/>
              <a:t>nums</a:t>
            </a:r>
            <a:r>
              <a:rPr lang="en-US" dirty="0"/>
              <a:t> is [1, 1, 1, 1, 1], S is 3. </a:t>
            </a:r>
            <a:endParaRPr lang="en-US" dirty="0" smtClean="0"/>
          </a:p>
          <a:p>
            <a:r>
              <a:rPr lang="en-US" dirty="0" smtClean="0"/>
              <a:t>Output</a:t>
            </a:r>
            <a:r>
              <a:rPr lang="en-US" dirty="0"/>
              <a:t>: </a:t>
            </a:r>
            <a:r>
              <a:rPr lang="en-US" dirty="0" smtClean="0"/>
              <a:t>5</a:t>
            </a:r>
          </a:p>
          <a:p>
            <a:r>
              <a:rPr lang="en-US" dirty="0" smtClean="0"/>
              <a:t>Explanation</a:t>
            </a:r>
            <a:r>
              <a:rPr lang="en-US" dirty="0"/>
              <a:t>: -1+1+1+1+1 = 3+1-1+1+1+1 = 3+1+1-1+1+1 = 3+1+1+1-1+1 = 3+1+1+1+1-1 = </a:t>
            </a:r>
            <a:r>
              <a:rPr lang="en-US" dirty="0" smtClean="0"/>
              <a:t>3</a:t>
            </a:r>
          </a:p>
          <a:p>
            <a:r>
              <a:rPr lang="en-US" dirty="0" smtClean="0"/>
              <a:t>There </a:t>
            </a:r>
            <a:r>
              <a:rPr lang="en-US" dirty="0"/>
              <a:t>are 5 ways to assign symbols to make the sum of </a:t>
            </a:r>
            <a:r>
              <a:rPr lang="en-US" dirty="0" err="1"/>
              <a:t>nums</a:t>
            </a:r>
            <a:r>
              <a:rPr lang="en-US" dirty="0"/>
              <a:t> be target 3.   </a:t>
            </a:r>
            <a:endParaRPr lang="en-US" dirty="0" smtClean="0"/>
          </a:p>
          <a:p>
            <a:endParaRPr lang="en-US" dirty="0"/>
          </a:p>
          <a:p>
            <a:r>
              <a:rPr lang="en-US" dirty="0" err="1" smtClean="0"/>
              <a:t>var</a:t>
            </a:r>
            <a:r>
              <a:rPr lang="en-US" dirty="0" smtClean="0"/>
              <a:t> </a:t>
            </a:r>
            <a:r>
              <a:rPr lang="en-US" dirty="0" err="1"/>
              <a:t>findTargetSumWays</a:t>
            </a:r>
            <a:r>
              <a:rPr lang="en-US" dirty="0"/>
              <a:t> = function(</a:t>
            </a:r>
            <a:r>
              <a:rPr lang="en-US" dirty="0" err="1"/>
              <a:t>nums</a:t>
            </a:r>
            <a:r>
              <a:rPr lang="en-US" dirty="0"/>
              <a:t>, S) </a:t>
            </a:r>
            <a:r>
              <a:rPr lang="en-US" dirty="0" smtClean="0"/>
              <a:t>{                               </a:t>
            </a:r>
            <a:endParaRPr lang="en-US" dirty="0"/>
          </a:p>
          <a:p>
            <a:r>
              <a:rPr lang="en-US" dirty="0"/>
              <a:t>    </a:t>
            </a:r>
            <a:r>
              <a:rPr lang="en-US" dirty="0" err="1"/>
              <a:t>var</a:t>
            </a:r>
            <a:r>
              <a:rPr lang="en-US" dirty="0"/>
              <a:t> count= [0];</a:t>
            </a:r>
          </a:p>
          <a:p>
            <a:r>
              <a:rPr lang="en-US" dirty="0"/>
              <a:t>    </a:t>
            </a:r>
            <a:r>
              <a:rPr lang="en-US" dirty="0" err="1"/>
              <a:t>dfs</a:t>
            </a:r>
            <a:r>
              <a:rPr lang="en-US" dirty="0"/>
              <a:t>(0, 0, </a:t>
            </a:r>
            <a:r>
              <a:rPr lang="en-US" dirty="0" err="1"/>
              <a:t>nums</a:t>
            </a:r>
            <a:r>
              <a:rPr lang="en-US" dirty="0"/>
              <a:t>, S, count);</a:t>
            </a:r>
          </a:p>
          <a:p>
            <a:r>
              <a:rPr lang="en-US" dirty="0"/>
              <a:t>    return count[0];</a:t>
            </a:r>
          </a:p>
          <a:p>
            <a:r>
              <a:rPr lang="en-US" dirty="0"/>
              <a:t>};</a:t>
            </a:r>
          </a:p>
          <a:p>
            <a:r>
              <a:rPr lang="en-US" dirty="0"/>
              <a:t> </a:t>
            </a:r>
          </a:p>
          <a:p>
            <a:r>
              <a:rPr lang="en-US" dirty="0" err="1"/>
              <a:t>var</a:t>
            </a:r>
            <a:r>
              <a:rPr lang="en-US" dirty="0"/>
              <a:t> </a:t>
            </a:r>
            <a:r>
              <a:rPr lang="en-US" dirty="0" err="1"/>
              <a:t>dfs</a:t>
            </a:r>
            <a:r>
              <a:rPr lang="en-US" dirty="0"/>
              <a:t> = function(index, sum, </a:t>
            </a:r>
            <a:r>
              <a:rPr lang="en-US" dirty="0" err="1"/>
              <a:t>nums</a:t>
            </a:r>
            <a:r>
              <a:rPr lang="en-US" dirty="0"/>
              <a:t>, S, count) {</a:t>
            </a:r>
          </a:p>
          <a:p>
            <a:r>
              <a:rPr lang="en-US" dirty="0"/>
              <a:t>    if(index === </a:t>
            </a:r>
            <a:r>
              <a:rPr lang="en-US" dirty="0" err="1"/>
              <a:t>nums.length</a:t>
            </a:r>
            <a:r>
              <a:rPr lang="en-US" dirty="0"/>
              <a:t>) {</a:t>
            </a:r>
          </a:p>
          <a:p>
            <a:r>
              <a:rPr lang="en-US" dirty="0"/>
              <a:t>        if(sum === S) count[0]++;</a:t>
            </a:r>
          </a:p>
          <a:p>
            <a:r>
              <a:rPr lang="en-US" dirty="0"/>
              <a:t>        return;</a:t>
            </a:r>
          </a:p>
          <a:p>
            <a:r>
              <a:rPr lang="en-US" dirty="0"/>
              <a:t>    }</a:t>
            </a:r>
          </a:p>
          <a:p>
            <a:r>
              <a:rPr lang="en-US" dirty="0"/>
              <a:t>    </a:t>
            </a:r>
            <a:r>
              <a:rPr lang="en-US" dirty="0" err="1"/>
              <a:t>dfs</a:t>
            </a:r>
            <a:r>
              <a:rPr lang="en-US" dirty="0"/>
              <a:t>(index+1, sum + </a:t>
            </a:r>
            <a:r>
              <a:rPr lang="en-US" dirty="0" err="1"/>
              <a:t>nums</a:t>
            </a:r>
            <a:r>
              <a:rPr lang="en-US" dirty="0"/>
              <a:t>[index], </a:t>
            </a:r>
            <a:r>
              <a:rPr lang="en-US" dirty="0" err="1"/>
              <a:t>nums</a:t>
            </a:r>
            <a:r>
              <a:rPr lang="en-US" dirty="0"/>
              <a:t>, S, count);</a:t>
            </a:r>
          </a:p>
          <a:p>
            <a:r>
              <a:rPr lang="en-US" dirty="0"/>
              <a:t>    </a:t>
            </a:r>
            <a:r>
              <a:rPr lang="en-US" dirty="0" err="1"/>
              <a:t>dfs</a:t>
            </a:r>
            <a:r>
              <a:rPr lang="en-US" dirty="0"/>
              <a:t>(index+1, sum - </a:t>
            </a:r>
            <a:r>
              <a:rPr lang="en-US" dirty="0" err="1"/>
              <a:t>nums</a:t>
            </a:r>
            <a:r>
              <a:rPr lang="en-US" dirty="0"/>
              <a:t>[index], </a:t>
            </a:r>
            <a:r>
              <a:rPr lang="en-US" dirty="0" err="1"/>
              <a:t>nums</a:t>
            </a:r>
            <a:r>
              <a:rPr lang="en-US" dirty="0"/>
              <a:t>, S, count);</a:t>
            </a:r>
          </a:p>
          <a:p>
            <a:r>
              <a:rPr lang="en-US" dirty="0"/>
              <a:t>    return;</a:t>
            </a:r>
          </a:p>
          <a:p>
            <a:r>
              <a:rPr lang="en-US" dirty="0" smtClean="0"/>
              <a:t>}</a:t>
            </a:r>
            <a:endParaRPr lang="en-US" dirty="0"/>
          </a:p>
        </p:txBody>
      </p:sp>
      <p:pic>
        <p:nvPicPr>
          <p:cNvPr id="3" name="Picture 2"/>
          <p:cNvPicPr>
            <a:picLocks noChangeAspect="1"/>
          </p:cNvPicPr>
          <p:nvPr/>
        </p:nvPicPr>
        <p:blipFill>
          <a:blip r:embed="rId2"/>
          <a:stretch>
            <a:fillRect/>
          </a:stretch>
        </p:blipFill>
        <p:spPr>
          <a:xfrm>
            <a:off x="6740318" y="2902527"/>
            <a:ext cx="3746500" cy="3048000"/>
          </a:xfrm>
          <a:prstGeom prst="rect">
            <a:avLst/>
          </a:prstGeom>
        </p:spPr>
      </p:pic>
    </p:spTree>
    <p:extLst>
      <p:ext uri="{BB962C8B-B14F-4D97-AF65-F5344CB8AC3E}">
        <p14:creationId xmlns:p14="http://schemas.microsoft.com/office/powerpoint/2010/main" val="598576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843" y="121551"/>
            <a:ext cx="8943109" cy="313150"/>
          </a:xfrm>
        </p:spPr>
        <p:txBody>
          <a:bodyPr>
            <a:normAutofit fontScale="90000"/>
          </a:bodyPr>
          <a:lstStyle/>
          <a:p>
            <a:r>
              <a:rPr lang="en-US" sz="1800" dirty="0" smtClean="0"/>
              <a:t>Shortest path from single source</a:t>
            </a:r>
            <a:endParaRPr lang="en-US" sz="2800" b="1" dirty="0"/>
          </a:p>
        </p:txBody>
      </p:sp>
      <p:sp>
        <p:nvSpPr>
          <p:cNvPr id="3" name="Rectangle 2"/>
          <p:cNvSpPr/>
          <p:nvPr/>
        </p:nvSpPr>
        <p:spPr>
          <a:xfrm>
            <a:off x="157843" y="418140"/>
            <a:ext cx="11618026" cy="2246769"/>
          </a:xfrm>
          <a:prstGeom prst="rect">
            <a:avLst/>
          </a:prstGeom>
        </p:spPr>
        <p:txBody>
          <a:bodyPr wrap="square">
            <a:spAutoFit/>
          </a:bodyPr>
          <a:lstStyle/>
          <a:p>
            <a:r>
              <a:rPr lang="en-US" sz="1400" dirty="0">
                <a:latin typeface="Calibri" charset="0"/>
                <a:ea typeface="DengXian" charset="-122"/>
                <a:cs typeface="Times New Roman" charset="0"/>
              </a:rPr>
              <a:t>There are n cities connected by m flights. Each fight starts from city u and arrives at v with a price w</a:t>
            </a:r>
            <a:r>
              <a:rPr lang="en-US" sz="1400" dirty="0" smtClean="0">
                <a:latin typeface="Calibri" charset="0"/>
                <a:ea typeface="DengXian" charset="-122"/>
                <a:cs typeface="Times New Roman" charset="0"/>
              </a:rPr>
              <a:t>. Now </a:t>
            </a:r>
            <a:r>
              <a:rPr lang="en-US" sz="1400" dirty="0">
                <a:latin typeface="Calibri" charset="0"/>
                <a:ea typeface="DengXian" charset="-122"/>
                <a:cs typeface="Times New Roman" charset="0"/>
              </a:rPr>
              <a:t>given all the cities and fights, together with starting city </a:t>
            </a:r>
            <a:r>
              <a:rPr lang="en-US" sz="1400" dirty="0" err="1">
                <a:latin typeface="Calibri" charset="0"/>
                <a:ea typeface="DengXian" charset="-122"/>
                <a:cs typeface="Times New Roman" charset="0"/>
              </a:rPr>
              <a:t>src</a:t>
            </a:r>
            <a:r>
              <a:rPr lang="en-US" sz="1400" dirty="0">
                <a:latin typeface="Calibri" charset="0"/>
                <a:ea typeface="DengXian" charset="-122"/>
                <a:cs typeface="Times New Roman" charset="0"/>
              </a:rPr>
              <a:t> and the destination </a:t>
            </a:r>
            <a:r>
              <a:rPr lang="en-US" sz="1400" dirty="0" err="1">
                <a:latin typeface="Calibri" charset="0"/>
                <a:ea typeface="DengXian" charset="-122"/>
                <a:cs typeface="Times New Roman" charset="0"/>
              </a:rPr>
              <a:t>dst</a:t>
            </a:r>
            <a:r>
              <a:rPr lang="en-US" sz="1400" dirty="0">
                <a:latin typeface="Calibri" charset="0"/>
                <a:ea typeface="DengXian" charset="-122"/>
                <a:cs typeface="Times New Roman" charset="0"/>
              </a:rPr>
              <a:t>, your task is to find the cheapest price from </a:t>
            </a:r>
            <a:r>
              <a:rPr lang="en-US" sz="1400" dirty="0" err="1">
                <a:latin typeface="Calibri" charset="0"/>
                <a:ea typeface="DengXian" charset="-122"/>
                <a:cs typeface="Times New Roman" charset="0"/>
              </a:rPr>
              <a:t>src</a:t>
            </a:r>
            <a:r>
              <a:rPr lang="en-US" sz="1400" dirty="0">
                <a:latin typeface="Calibri" charset="0"/>
                <a:ea typeface="DengXian" charset="-122"/>
                <a:cs typeface="Times New Roman" charset="0"/>
              </a:rPr>
              <a:t> to </a:t>
            </a:r>
            <a:r>
              <a:rPr lang="en-US" sz="1400" dirty="0" err="1">
                <a:latin typeface="Calibri" charset="0"/>
                <a:ea typeface="DengXian" charset="-122"/>
                <a:cs typeface="Times New Roman" charset="0"/>
              </a:rPr>
              <a:t>dst</a:t>
            </a:r>
            <a:r>
              <a:rPr lang="en-US" sz="1400" dirty="0">
                <a:latin typeface="Calibri" charset="0"/>
                <a:ea typeface="DengXian" charset="-122"/>
                <a:cs typeface="Times New Roman" charset="0"/>
              </a:rPr>
              <a:t> with up to k stops. If there is no such route, output -1</a:t>
            </a:r>
            <a:r>
              <a:rPr lang="en-US" sz="1400" dirty="0" smtClean="0">
                <a:latin typeface="Calibri" charset="0"/>
                <a:ea typeface="DengXian" charset="-122"/>
                <a:cs typeface="Times New Roman" charset="0"/>
              </a:rPr>
              <a:t>.</a:t>
            </a:r>
          </a:p>
          <a:p>
            <a:endParaRPr lang="en-US" sz="1400" dirty="0" smtClean="0">
              <a:latin typeface="Calibri" charset="0"/>
              <a:ea typeface="DengXian" charset="-122"/>
              <a:cs typeface="Times New Roman" charset="0"/>
            </a:endParaRPr>
          </a:p>
          <a:p>
            <a:r>
              <a:rPr lang="en-US" sz="1400" dirty="0" smtClean="0">
                <a:latin typeface="Calibri" charset="0"/>
                <a:ea typeface="DengXian" charset="-122"/>
                <a:cs typeface="Times New Roman" charset="0"/>
              </a:rPr>
              <a:t>Construct the map which has each node as key and its neighbors as value.</a:t>
            </a:r>
          </a:p>
          <a:p>
            <a:r>
              <a:rPr lang="en-US" sz="1400" dirty="0" smtClean="0">
                <a:latin typeface="Calibri" charset="0"/>
                <a:ea typeface="DengXian" charset="-122"/>
                <a:cs typeface="Times New Roman" charset="0"/>
              </a:rPr>
              <a:t>Then we can use straight-forward </a:t>
            </a:r>
            <a:r>
              <a:rPr lang="en-US" sz="1400" dirty="0" err="1" smtClean="0">
                <a:latin typeface="Calibri" charset="0"/>
                <a:ea typeface="DengXian" charset="-122"/>
                <a:cs typeface="Times New Roman" charset="0"/>
              </a:rPr>
              <a:t>dfs</a:t>
            </a:r>
            <a:r>
              <a:rPr lang="en-US" sz="1400" dirty="0" smtClean="0">
                <a:latin typeface="Calibri" charset="0"/>
                <a:ea typeface="DengXian" charset="-122"/>
                <a:cs typeface="Times New Roman" charset="0"/>
              </a:rPr>
              <a:t> to traverse each neighbor to till we hit the </a:t>
            </a:r>
            <a:r>
              <a:rPr lang="en-US" sz="1400" dirty="0" err="1" smtClean="0">
                <a:latin typeface="Calibri" charset="0"/>
                <a:ea typeface="DengXian" charset="-122"/>
                <a:cs typeface="Times New Roman" charset="0"/>
              </a:rPr>
              <a:t>dest</a:t>
            </a:r>
            <a:r>
              <a:rPr lang="en-US" sz="1400" dirty="0" smtClean="0">
                <a:latin typeface="Calibri" charset="0"/>
                <a:ea typeface="DengXian" charset="-122"/>
                <a:cs typeface="Times New Roman" charset="0"/>
              </a:rPr>
              <a:t>.</a:t>
            </a:r>
          </a:p>
          <a:p>
            <a:r>
              <a:rPr lang="en-US" sz="1400" dirty="0" smtClean="0">
                <a:latin typeface="Calibri" charset="0"/>
                <a:ea typeface="DengXian" charset="-122"/>
                <a:cs typeface="Times New Roman" charset="0"/>
              </a:rPr>
              <a:t>We need to apply pruning in this process, that is if sum + neighbor cost &gt; current cheapest</a:t>
            </a:r>
          </a:p>
          <a:p>
            <a:r>
              <a:rPr lang="en-US" sz="1400" dirty="0" smtClean="0">
                <a:latin typeface="Calibri" charset="0"/>
                <a:ea typeface="DengXian" charset="-122"/>
                <a:cs typeface="Times New Roman" charset="0"/>
              </a:rPr>
              <a:t>We need to pruning the branch</a:t>
            </a:r>
          </a:p>
          <a:p>
            <a:r>
              <a:rPr lang="en-US" sz="1400" dirty="0" smtClean="0">
                <a:latin typeface="Calibri" charset="0"/>
                <a:ea typeface="DengXian" charset="-122"/>
                <a:cs typeface="Times New Roman" charset="0"/>
              </a:rPr>
              <a:t>Also need a visited set to record the visited node to avoid detour.</a:t>
            </a:r>
          </a:p>
          <a:p>
            <a:endParaRPr lang="en-US" sz="1400" dirty="0" smtClean="0">
              <a:latin typeface="Calibri" charset="0"/>
              <a:ea typeface="DengXian" charset="-122"/>
              <a:cs typeface="Times New Roman" charset="0"/>
            </a:endParaRPr>
          </a:p>
          <a:p>
            <a:endParaRPr lang="en-US" sz="1400" dirty="0" smtClean="0">
              <a:latin typeface="Calibri" charset="0"/>
              <a:ea typeface="DengXian" charset="-122"/>
              <a:cs typeface="Times New Roman" charset="0"/>
            </a:endParaRPr>
          </a:p>
        </p:txBody>
      </p:sp>
      <p:pic>
        <p:nvPicPr>
          <p:cNvPr id="7" name="Picture 6"/>
          <p:cNvPicPr>
            <a:picLocks noChangeAspect="1"/>
          </p:cNvPicPr>
          <p:nvPr/>
        </p:nvPicPr>
        <p:blipFill>
          <a:blip r:embed="rId3"/>
          <a:stretch>
            <a:fillRect/>
          </a:stretch>
        </p:blipFill>
        <p:spPr>
          <a:xfrm>
            <a:off x="7327076" y="944383"/>
            <a:ext cx="2215057" cy="1929243"/>
          </a:xfrm>
          <a:prstGeom prst="rect">
            <a:avLst/>
          </a:prstGeom>
        </p:spPr>
      </p:pic>
      <p:pic>
        <p:nvPicPr>
          <p:cNvPr id="8" name="Picture 7"/>
          <p:cNvPicPr>
            <a:picLocks noChangeAspect="1"/>
          </p:cNvPicPr>
          <p:nvPr/>
        </p:nvPicPr>
        <p:blipFill>
          <a:blip r:embed="rId4"/>
          <a:stretch>
            <a:fillRect/>
          </a:stretch>
        </p:blipFill>
        <p:spPr>
          <a:xfrm>
            <a:off x="9542133" y="944383"/>
            <a:ext cx="2336388" cy="1929243"/>
          </a:xfrm>
          <a:prstGeom prst="rect">
            <a:avLst/>
          </a:prstGeom>
        </p:spPr>
      </p:pic>
      <p:sp>
        <p:nvSpPr>
          <p:cNvPr id="9" name="Rectangle 8"/>
          <p:cNvSpPr/>
          <p:nvPr/>
        </p:nvSpPr>
        <p:spPr>
          <a:xfrm>
            <a:off x="317913" y="2060212"/>
            <a:ext cx="6096000" cy="4801314"/>
          </a:xfrm>
          <a:prstGeom prst="rect">
            <a:avLst/>
          </a:prstGeom>
        </p:spPr>
        <p:txBody>
          <a:bodyPr>
            <a:spAutoFit/>
          </a:bodyPr>
          <a:lstStyle/>
          <a:p>
            <a:r>
              <a:rPr lang="en-US" dirty="0">
                <a:latin typeface="Calibri" charset="0"/>
                <a:ea typeface="DengXian" charset="-122"/>
                <a:cs typeface="Times New Roman" charset="0"/>
              </a:rPr>
              <a:t> </a:t>
            </a:r>
          </a:p>
          <a:p>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dfs</a:t>
            </a:r>
            <a:r>
              <a:rPr lang="en-US" sz="1600" dirty="0">
                <a:latin typeface="Calibri" charset="0"/>
                <a:ea typeface="DengXian" charset="-122"/>
                <a:cs typeface="Times New Roman" charset="0"/>
              </a:rPr>
              <a:t> = function(</a:t>
            </a:r>
            <a:r>
              <a:rPr lang="en-US" sz="1600" dirty="0" err="1">
                <a:latin typeface="Calibri" charset="0"/>
                <a:ea typeface="DengXian" charset="-122"/>
                <a:cs typeface="Times New Roman" charset="0"/>
              </a:rPr>
              <a:t>src</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dst</a:t>
            </a:r>
            <a:r>
              <a:rPr lang="en-US" sz="1600" dirty="0">
                <a:latin typeface="Calibri" charset="0"/>
                <a:ea typeface="DengXian" charset="-122"/>
                <a:cs typeface="Times New Roman" charset="0"/>
              </a:rPr>
              <a:t>, visited, map, sum, cheapest, k) {</a:t>
            </a:r>
          </a:p>
          <a:p>
            <a:r>
              <a:rPr lang="en-US" sz="1600" dirty="0">
                <a:latin typeface="Calibri" charset="0"/>
                <a:ea typeface="DengXian" charset="-122"/>
                <a:cs typeface="Times New Roman" charset="0"/>
              </a:rPr>
              <a:t>    </a:t>
            </a:r>
            <a:r>
              <a:rPr lang="en-US" sz="1600" b="1" dirty="0">
                <a:solidFill>
                  <a:srgbClr val="FF0000"/>
                </a:solidFill>
                <a:latin typeface="Calibri" charset="0"/>
                <a:ea typeface="DengXian" charset="-122"/>
                <a:cs typeface="Times New Roman" charset="0"/>
              </a:rPr>
              <a:t>if(</a:t>
            </a:r>
            <a:r>
              <a:rPr lang="en-US" sz="1600" b="1" dirty="0" err="1">
                <a:solidFill>
                  <a:srgbClr val="FF0000"/>
                </a:solidFill>
                <a:latin typeface="Calibri" charset="0"/>
                <a:ea typeface="DengXian" charset="-122"/>
                <a:cs typeface="Times New Roman" charset="0"/>
              </a:rPr>
              <a:t>src</a:t>
            </a:r>
            <a:r>
              <a:rPr lang="en-US" sz="1600" b="1" dirty="0">
                <a:solidFill>
                  <a:srgbClr val="FF0000"/>
                </a:solidFill>
                <a:latin typeface="Calibri" charset="0"/>
                <a:ea typeface="DengXian" charset="-122"/>
                <a:cs typeface="Times New Roman" charset="0"/>
              </a:rPr>
              <a:t> === </a:t>
            </a:r>
            <a:r>
              <a:rPr lang="en-US" sz="1600" b="1" dirty="0" err="1">
                <a:solidFill>
                  <a:srgbClr val="FF0000"/>
                </a:solidFill>
                <a:latin typeface="Calibri" charset="0"/>
                <a:ea typeface="DengXian" charset="-122"/>
                <a:cs typeface="Times New Roman" charset="0"/>
              </a:rPr>
              <a:t>dst</a:t>
            </a:r>
            <a:r>
              <a:rPr lang="en-US" sz="1600" b="1" dirty="0">
                <a:solidFill>
                  <a:srgbClr val="FF0000"/>
                </a:solidFill>
                <a:latin typeface="Calibri" charset="0"/>
                <a:ea typeface="DengXian" charset="-122"/>
                <a:cs typeface="Times New Roman" charset="0"/>
              </a:rPr>
              <a:t>) {</a:t>
            </a:r>
          </a:p>
          <a:p>
            <a:r>
              <a:rPr lang="en-US" sz="1600" b="1" dirty="0">
                <a:solidFill>
                  <a:srgbClr val="FF0000"/>
                </a:solidFill>
                <a:latin typeface="Calibri" charset="0"/>
                <a:ea typeface="DengXian" charset="-122"/>
                <a:cs typeface="Times New Roman" charset="0"/>
              </a:rPr>
              <a:t>        cheapest[0] = sum;</a:t>
            </a:r>
          </a:p>
          <a:p>
            <a:r>
              <a:rPr lang="en-US" sz="1600" b="1" dirty="0">
                <a:solidFill>
                  <a:srgbClr val="FF0000"/>
                </a:solidFill>
                <a:latin typeface="Calibri" charset="0"/>
                <a:ea typeface="DengXian" charset="-122"/>
                <a:cs typeface="Times New Roman" charset="0"/>
              </a:rPr>
              <a:t>        return;</a:t>
            </a:r>
          </a:p>
          <a:p>
            <a:r>
              <a:rPr lang="en-US" sz="1600" b="1" dirty="0">
                <a:solidFill>
                  <a:srgbClr val="FF0000"/>
                </a:solidFill>
                <a:latin typeface="Calibri" charset="0"/>
                <a:ea typeface="DengXian" charset="-122"/>
                <a:cs typeface="Times New Roman" charset="0"/>
              </a:rPr>
              <a:t>    }</a:t>
            </a:r>
          </a:p>
          <a:p>
            <a:r>
              <a:rPr lang="en-US" sz="1600" dirty="0">
                <a:latin typeface="Calibri" charset="0"/>
                <a:ea typeface="DengXian" charset="-122"/>
                <a:cs typeface="Times New Roman" charset="0"/>
              </a:rPr>
              <a:t>    if(k === 0)  return;</a:t>
            </a:r>
          </a:p>
          <a:p>
            <a:r>
              <a:rPr lang="en-US" sz="1600" b="1" dirty="0">
                <a:solidFill>
                  <a:srgbClr val="FF0000"/>
                </a:solidFill>
                <a:latin typeface="Calibri" charset="0"/>
                <a:ea typeface="DengXian" charset="-122"/>
                <a:cs typeface="Times New Roman" charset="0"/>
              </a:rPr>
              <a:t>    if(!map[</a:t>
            </a:r>
            <a:r>
              <a:rPr lang="en-US" sz="1600" b="1" dirty="0" err="1">
                <a:solidFill>
                  <a:srgbClr val="FF0000"/>
                </a:solidFill>
                <a:latin typeface="Calibri" charset="0"/>
                <a:ea typeface="DengXian" charset="-122"/>
                <a:cs typeface="Times New Roman" charset="0"/>
              </a:rPr>
              <a:t>src</a:t>
            </a:r>
            <a:r>
              <a:rPr lang="en-US" sz="1600" b="1" dirty="0">
                <a:solidFill>
                  <a:srgbClr val="FF0000"/>
                </a:solidFill>
                <a:latin typeface="Calibri" charset="0"/>
                <a:ea typeface="DengXian" charset="-122"/>
                <a:cs typeface="Times New Roman" charset="0"/>
              </a:rPr>
              <a:t>])  return;   // no neighbors</a:t>
            </a:r>
          </a:p>
          <a:p>
            <a:r>
              <a:rPr lang="en-US" sz="1600" b="1" dirty="0">
                <a:solidFill>
                  <a:srgbClr val="FF0000"/>
                </a:solidFill>
                <a:latin typeface="Calibri" charset="0"/>
                <a:ea typeface="DengXian" charset="-122"/>
                <a:cs typeface="Times New Roman" charset="0"/>
              </a:rPr>
              <a:t> </a:t>
            </a:r>
          </a:p>
          <a:p>
            <a:r>
              <a:rPr lang="en-US" sz="1600" b="1" dirty="0">
                <a:solidFill>
                  <a:srgbClr val="FF0000"/>
                </a:solidFill>
                <a:latin typeface="Calibri" charset="0"/>
                <a:ea typeface="DengXian" charset="-122"/>
                <a:cs typeface="Times New Roman" charset="0"/>
              </a:rPr>
              <a:t>    for(</a:t>
            </a:r>
            <a:r>
              <a:rPr lang="en-US" sz="1600" b="1" dirty="0" err="1">
                <a:solidFill>
                  <a:srgbClr val="FF0000"/>
                </a:solidFill>
                <a:latin typeface="Calibri" charset="0"/>
                <a:ea typeface="DengXian" charset="-122"/>
                <a:cs typeface="Times New Roman" charset="0"/>
              </a:rPr>
              <a:t>var</a:t>
            </a:r>
            <a:r>
              <a:rPr lang="en-US" sz="1600" b="1" dirty="0">
                <a:solidFill>
                  <a:srgbClr val="FF0000"/>
                </a:solidFill>
                <a:latin typeface="Calibri" charset="0"/>
                <a:ea typeface="DengXian" charset="-122"/>
                <a:cs typeface="Times New Roman" charset="0"/>
              </a:rPr>
              <a:t> flight of map[</a:t>
            </a:r>
            <a:r>
              <a:rPr lang="en-US" sz="1600" b="1" dirty="0" err="1">
                <a:solidFill>
                  <a:srgbClr val="FF0000"/>
                </a:solidFill>
                <a:latin typeface="Calibri" charset="0"/>
                <a:ea typeface="DengXian" charset="-122"/>
                <a:cs typeface="Times New Roman" charset="0"/>
              </a:rPr>
              <a:t>src</a:t>
            </a:r>
            <a:r>
              <a:rPr lang="en-US" sz="1600" b="1" dirty="0">
                <a:solidFill>
                  <a:srgbClr val="FF0000"/>
                </a:solidFill>
                <a:latin typeface="Calibri" charset="0"/>
                <a:ea typeface="DengXian" charset="-122"/>
                <a:cs typeface="Times New Roman" charset="0"/>
              </a:rPr>
              <a:t>]) {  </a:t>
            </a:r>
          </a:p>
          <a:p>
            <a:r>
              <a:rPr lang="en-US" sz="1600" b="1" dirty="0">
                <a:solidFill>
                  <a:srgbClr val="FF0000"/>
                </a:solidFill>
                <a:latin typeface="Calibri" charset="0"/>
                <a:ea typeface="DengXian" charset="-122"/>
                <a:cs typeface="Times New Roman" charset="0"/>
              </a:rPr>
              <a:t>        // node already visited</a:t>
            </a:r>
          </a:p>
          <a:p>
            <a:r>
              <a:rPr lang="en-US" sz="1600" b="1" dirty="0">
                <a:solidFill>
                  <a:srgbClr val="FF0000"/>
                </a:solidFill>
                <a:latin typeface="Calibri" charset="0"/>
                <a:ea typeface="DengXian" charset="-122"/>
                <a:cs typeface="Times New Roman" charset="0"/>
              </a:rPr>
              <a:t>        </a:t>
            </a:r>
            <a:r>
              <a:rPr lang="en-US" sz="1600" b="1" dirty="0">
                <a:solidFill>
                  <a:srgbClr val="7030A0"/>
                </a:solidFill>
                <a:latin typeface="Calibri" charset="0"/>
                <a:ea typeface="DengXian" charset="-122"/>
                <a:cs typeface="Times New Roman" charset="0"/>
              </a:rPr>
              <a:t>if(</a:t>
            </a:r>
            <a:r>
              <a:rPr lang="en-US" sz="1600" b="1" dirty="0" err="1">
                <a:solidFill>
                  <a:srgbClr val="7030A0"/>
                </a:solidFill>
                <a:latin typeface="Calibri" charset="0"/>
                <a:ea typeface="DengXian" charset="-122"/>
                <a:cs typeface="Times New Roman" charset="0"/>
              </a:rPr>
              <a:t>visited.has</a:t>
            </a:r>
            <a:r>
              <a:rPr lang="en-US" sz="1600" b="1" dirty="0">
                <a:solidFill>
                  <a:srgbClr val="7030A0"/>
                </a:solidFill>
                <a:latin typeface="Calibri" charset="0"/>
                <a:ea typeface="DengXian" charset="-122"/>
                <a:cs typeface="Times New Roman" charset="0"/>
              </a:rPr>
              <a:t>(flight[0])) continue</a:t>
            </a:r>
            <a:r>
              <a:rPr lang="en-US" sz="1600" b="1" dirty="0">
                <a:solidFill>
                  <a:srgbClr val="FF0000"/>
                </a:solidFill>
                <a:latin typeface="Calibri" charset="0"/>
                <a:ea typeface="DengXian" charset="-122"/>
                <a:cs typeface="Times New Roman" charset="0"/>
              </a:rPr>
              <a:t>;</a:t>
            </a:r>
          </a:p>
          <a:p>
            <a:r>
              <a:rPr lang="en-US" sz="1600" b="1" dirty="0">
                <a:solidFill>
                  <a:srgbClr val="FF0000"/>
                </a:solidFill>
                <a:latin typeface="Calibri" charset="0"/>
                <a:ea typeface="DengXian" charset="-122"/>
                <a:cs typeface="Times New Roman" charset="0"/>
              </a:rPr>
              <a:t>        // pruning, cut off the more expensive ones</a:t>
            </a:r>
          </a:p>
          <a:p>
            <a:r>
              <a:rPr lang="en-US" sz="1600" b="1" dirty="0">
                <a:solidFill>
                  <a:srgbClr val="FF0000"/>
                </a:solidFill>
                <a:latin typeface="Calibri" charset="0"/>
                <a:ea typeface="DengXian" charset="-122"/>
                <a:cs typeface="Times New Roman" charset="0"/>
              </a:rPr>
              <a:t>        </a:t>
            </a:r>
            <a:r>
              <a:rPr lang="en-US" sz="1600" b="1" dirty="0">
                <a:solidFill>
                  <a:srgbClr val="7030A0"/>
                </a:solidFill>
                <a:latin typeface="Calibri" charset="0"/>
                <a:ea typeface="DengXian" charset="-122"/>
                <a:cs typeface="Times New Roman" charset="0"/>
              </a:rPr>
              <a:t>if(sum + flight[1] &gt; cheapest[0])  continue;  </a:t>
            </a:r>
          </a:p>
          <a:p>
            <a:r>
              <a:rPr lang="en-US" sz="1600" b="1" dirty="0">
                <a:solidFill>
                  <a:srgbClr val="FF0000"/>
                </a:solidFill>
                <a:latin typeface="Calibri" charset="0"/>
                <a:ea typeface="DengXian" charset="-122"/>
                <a:cs typeface="Times New Roman" charset="0"/>
              </a:rPr>
              <a:t>        </a:t>
            </a:r>
            <a:r>
              <a:rPr lang="en-US" sz="1600" b="1" dirty="0" err="1">
                <a:solidFill>
                  <a:srgbClr val="FF0000"/>
                </a:solidFill>
                <a:latin typeface="Calibri" charset="0"/>
                <a:ea typeface="DengXian" charset="-122"/>
                <a:cs typeface="Times New Roman" charset="0"/>
              </a:rPr>
              <a:t>visited.add</a:t>
            </a:r>
            <a:r>
              <a:rPr lang="en-US" sz="1600" b="1" dirty="0">
                <a:solidFill>
                  <a:srgbClr val="FF0000"/>
                </a:solidFill>
                <a:latin typeface="Calibri" charset="0"/>
                <a:ea typeface="DengXian" charset="-122"/>
                <a:cs typeface="Times New Roman" charset="0"/>
              </a:rPr>
              <a:t>(flight[0]);</a:t>
            </a:r>
          </a:p>
          <a:p>
            <a:r>
              <a:rPr lang="en-US" sz="1600" b="1" dirty="0">
                <a:solidFill>
                  <a:srgbClr val="FF0000"/>
                </a:solidFill>
                <a:latin typeface="Calibri" charset="0"/>
                <a:ea typeface="DengXian" charset="-122"/>
                <a:cs typeface="Times New Roman" charset="0"/>
              </a:rPr>
              <a:t>        </a:t>
            </a:r>
            <a:r>
              <a:rPr lang="en-US" sz="1600" b="1" dirty="0" err="1">
                <a:solidFill>
                  <a:srgbClr val="FF0000"/>
                </a:solidFill>
                <a:latin typeface="Calibri" charset="0"/>
                <a:ea typeface="DengXian" charset="-122"/>
                <a:cs typeface="Times New Roman" charset="0"/>
              </a:rPr>
              <a:t>dfs</a:t>
            </a:r>
            <a:r>
              <a:rPr lang="en-US" sz="1600" b="1" dirty="0">
                <a:solidFill>
                  <a:srgbClr val="FF0000"/>
                </a:solidFill>
                <a:latin typeface="Calibri" charset="0"/>
                <a:ea typeface="DengXian" charset="-122"/>
                <a:cs typeface="Times New Roman" charset="0"/>
              </a:rPr>
              <a:t>(flight[0], </a:t>
            </a:r>
            <a:r>
              <a:rPr lang="en-US" sz="1600" b="1" dirty="0" err="1">
                <a:solidFill>
                  <a:srgbClr val="FF0000"/>
                </a:solidFill>
                <a:latin typeface="Calibri" charset="0"/>
                <a:ea typeface="DengXian" charset="-122"/>
                <a:cs typeface="Times New Roman" charset="0"/>
              </a:rPr>
              <a:t>dst</a:t>
            </a:r>
            <a:r>
              <a:rPr lang="en-US" sz="1600" b="1" dirty="0">
                <a:solidFill>
                  <a:srgbClr val="FF0000"/>
                </a:solidFill>
                <a:latin typeface="Calibri" charset="0"/>
                <a:ea typeface="DengXian" charset="-122"/>
                <a:cs typeface="Times New Roman" charset="0"/>
              </a:rPr>
              <a:t>, visited, map, </a:t>
            </a:r>
            <a:r>
              <a:rPr lang="en-US" sz="1600" b="1" dirty="0" err="1">
                <a:solidFill>
                  <a:srgbClr val="FF0000"/>
                </a:solidFill>
                <a:latin typeface="Calibri" charset="0"/>
                <a:ea typeface="DengXian" charset="-122"/>
                <a:cs typeface="Times New Roman" charset="0"/>
              </a:rPr>
              <a:t>sum+flight</a:t>
            </a:r>
            <a:r>
              <a:rPr lang="en-US" sz="1600" b="1" dirty="0">
                <a:solidFill>
                  <a:srgbClr val="FF0000"/>
                </a:solidFill>
                <a:latin typeface="Calibri" charset="0"/>
                <a:ea typeface="DengXian" charset="-122"/>
                <a:cs typeface="Times New Roman" charset="0"/>
              </a:rPr>
              <a:t>[1], cheapest, k-1);</a:t>
            </a:r>
          </a:p>
          <a:p>
            <a:r>
              <a:rPr lang="en-US" sz="1600" b="1" dirty="0">
                <a:solidFill>
                  <a:srgbClr val="FF0000"/>
                </a:solidFill>
                <a:latin typeface="Calibri" charset="0"/>
                <a:ea typeface="DengXian" charset="-122"/>
                <a:cs typeface="Times New Roman" charset="0"/>
              </a:rPr>
              <a:t>        </a:t>
            </a:r>
            <a:r>
              <a:rPr lang="en-US" sz="1600" b="1" dirty="0" err="1">
                <a:solidFill>
                  <a:srgbClr val="FF0000"/>
                </a:solidFill>
                <a:latin typeface="Calibri" charset="0"/>
                <a:ea typeface="DengXian" charset="-122"/>
                <a:cs typeface="Times New Roman" charset="0"/>
              </a:rPr>
              <a:t>visited.delete</a:t>
            </a:r>
            <a:r>
              <a:rPr lang="en-US" sz="1600" b="1" dirty="0">
                <a:solidFill>
                  <a:srgbClr val="FF0000"/>
                </a:solidFill>
                <a:latin typeface="Calibri" charset="0"/>
                <a:ea typeface="DengXian" charset="-122"/>
                <a:cs typeface="Times New Roman" charset="0"/>
              </a:rPr>
              <a:t>(flight[0]);</a:t>
            </a:r>
          </a:p>
          <a:p>
            <a:r>
              <a:rPr lang="en-US" sz="1600" b="1" dirty="0">
                <a:solidFill>
                  <a:srgbClr val="FF0000"/>
                </a:solidFill>
                <a:latin typeface="Calibri" charset="0"/>
                <a:ea typeface="DengXian" charset="-122"/>
                <a:cs typeface="Times New Roman" charset="0"/>
              </a:rPr>
              <a:t>    }</a:t>
            </a:r>
          </a:p>
          <a:p>
            <a:r>
              <a:rPr lang="en-US" sz="1600" dirty="0">
                <a:latin typeface="Calibri" charset="0"/>
                <a:ea typeface="DengXian" charset="-122"/>
                <a:cs typeface="Times New Roman" charset="0"/>
              </a:rPr>
              <a:t>};</a:t>
            </a:r>
            <a:endParaRPr lang="en-US" sz="1600" dirty="0">
              <a:effectLst/>
              <a:latin typeface="Calibri" charset="0"/>
              <a:ea typeface="DengXian" charset="-122"/>
              <a:cs typeface="Times New Roman" charset="0"/>
            </a:endParaRPr>
          </a:p>
        </p:txBody>
      </p:sp>
      <p:sp>
        <p:nvSpPr>
          <p:cNvPr id="10" name="Rectangle 9"/>
          <p:cNvSpPr/>
          <p:nvPr/>
        </p:nvSpPr>
        <p:spPr>
          <a:xfrm>
            <a:off x="6950529" y="3347291"/>
            <a:ext cx="6096000" cy="1600438"/>
          </a:xfrm>
          <a:prstGeom prst="rect">
            <a:avLst/>
          </a:prstGeom>
        </p:spPr>
        <p:txBody>
          <a:bodyPr>
            <a:spAutoFit/>
          </a:bodyPr>
          <a:lstStyle/>
          <a:p>
            <a:r>
              <a:rPr lang="en-US" sz="1400" dirty="0" smtClean="0">
                <a:latin typeface="Calibri" charset="0"/>
                <a:ea typeface="DengXian" charset="-122"/>
                <a:cs typeface="Times New Roman" charset="0"/>
              </a:rPr>
              <a:t>for(</a:t>
            </a:r>
            <a:r>
              <a:rPr lang="en-US" sz="1400" dirty="0" err="1" smtClean="0">
                <a:latin typeface="Calibri" charset="0"/>
                <a:ea typeface="DengXian" charset="-122"/>
                <a:cs typeface="Times New Roman" charset="0"/>
              </a:rPr>
              <a:t>var</a:t>
            </a:r>
            <a:r>
              <a:rPr lang="en-US" sz="1400" dirty="0" smtClean="0">
                <a:latin typeface="Calibri" charset="0"/>
                <a:ea typeface="DengXian" charset="-122"/>
                <a:cs typeface="Times New Roman" charset="0"/>
              </a:rPr>
              <a:t> </a:t>
            </a:r>
            <a:r>
              <a:rPr lang="en-US" sz="1400" dirty="0">
                <a:latin typeface="Calibri" charset="0"/>
                <a:ea typeface="DengXian" charset="-122"/>
                <a:cs typeface="Times New Roman" charset="0"/>
              </a:rPr>
              <a:t>flight of flights) {</a:t>
            </a:r>
          </a:p>
          <a:p>
            <a:r>
              <a:rPr lang="en-US" sz="1400" dirty="0">
                <a:latin typeface="Calibri" charset="0"/>
                <a:ea typeface="DengXian" charset="-122"/>
                <a:cs typeface="Times New Roman" charset="0"/>
              </a:rPr>
              <a:t>        if(!map[flight[0]])  map[flight[0]] = [];</a:t>
            </a:r>
          </a:p>
          <a:p>
            <a:r>
              <a:rPr lang="en-US" sz="1400" dirty="0">
                <a:latin typeface="Calibri" charset="0"/>
                <a:ea typeface="DengXian" charset="-122"/>
                <a:cs typeface="Times New Roman" charset="0"/>
              </a:rPr>
              <a:t>        map[flight[0]].push([flight[1], flight[2]]);</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a:t>
            </a:r>
            <a:endParaRPr lang="en-US" sz="1400" dirty="0">
              <a:latin typeface="Calibri" charset="0"/>
              <a:ea typeface="DengXian" charset="-122"/>
              <a:cs typeface="Times New Roman" charset="0"/>
            </a:endParaRPr>
          </a:p>
          <a:p>
            <a:r>
              <a:rPr lang="en-US" sz="1400" dirty="0" err="1" smtClean="0">
                <a:latin typeface="Calibri" charset="0"/>
                <a:ea typeface="DengXian" charset="-122"/>
                <a:cs typeface="Times New Roman" charset="0"/>
              </a:rPr>
              <a:t>visited.add</a:t>
            </a:r>
            <a:r>
              <a:rPr lang="en-US" sz="1400" dirty="0" smtClean="0">
                <a:latin typeface="Calibri" charset="0"/>
                <a:ea typeface="DengXian" charset="-122"/>
                <a:cs typeface="Times New Roman" charset="0"/>
              </a:rPr>
              <a:t>(</a:t>
            </a:r>
            <a:r>
              <a:rPr lang="en-US" sz="1400" dirty="0" err="1" smtClean="0">
                <a:latin typeface="Calibri" charset="0"/>
                <a:ea typeface="DengXian" charset="-122"/>
                <a:cs typeface="Times New Roman" charset="0"/>
              </a:rPr>
              <a:t>src</a:t>
            </a:r>
            <a:r>
              <a:rPr lang="en-US" sz="1400" dirty="0">
                <a:latin typeface="Calibri" charset="0"/>
                <a:ea typeface="DengXian" charset="-122"/>
                <a:cs typeface="Times New Roman" charset="0"/>
              </a:rPr>
              <a:t>);</a:t>
            </a:r>
          </a:p>
          <a:p>
            <a:r>
              <a:rPr lang="en-US" sz="1400" dirty="0" err="1" smtClean="0">
                <a:latin typeface="Calibri" charset="0"/>
                <a:ea typeface="DengXian" charset="-122"/>
                <a:cs typeface="Times New Roman" charset="0"/>
              </a:rPr>
              <a:t>dfs</a:t>
            </a:r>
            <a:r>
              <a:rPr lang="en-US" sz="1400" dirty="0" smtClean="0">
                <a:latin typeface="Calibri" charset="0"/>
                <a:ea typeface="DengXian" charset="-122"/>
                <a:cs typeface="Times New Roman" charset="0"/>
              </a:rPr>
              <a:t>(</a:t>
            </a:r>
            <a:r>
              <a:rPr lang="en-US" sz="1400" dirty="0" err="1" smtClean="0">
                <a:latin typeface="Calibri" charset="0"/>
                <a:ea typeface="DengXian" charset="-122"/>
                <a:cs typeface="Times New Roman" charset="0"/>
              </a:rPr>
              <a:t>src</a:t>
            </a:r>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dst</a:t>
            </a:r>
            <a:r>
              <a:rPr lang="en-US" sz="1400" dirty="0">
                <a:latin typeface="Calibri" charset="0"/>
                <a:ea typeface="DengXian" charset="-122"/>
                <a:cs typeface="Times New Roman" charset="0"/>
              </a:rPr>
              <a:t>, visited, map, 0, cheapest, K+1);</a:t>
            </a:r>
          </a:p>
          <a:p>
            <a:r>
              <a:rPr lang="en-US" sz="1400" dirty="0" smtClean="0">
                <a:latin typeface="Calibri" charset="0"/>
                <a:ea typeface="DengXian" charset="-122"/>
                <a:cs typeface="Times New Roman" charset="0"/>
              </a:rPr>
              <a:t>return </a:t>
            </a:r>
            <a:r>
              <a:rPr lang="en-US" sz="1400" dirty="0">
                <a:latin typeface="Calibri" charset="0"/>
                <a:ea typeface="DengXian" charset="-122"/>
                <a:cs typeface="Times New Roman" charset="0"/>
              </a:rPr>
              <a:t>cheapest[0] === </a:t>
            </a:r>
            <a:r>
              <a:rPr lang="en-US" sz="1400" dirty="0" err="1">
                <a:latin typeface="Calibri" charset="0"/>
                <a:ea typeface="DengXian" charset="-122"/>
                <a:cs typeface="Times New Roman" charset="0"/>
              </a:rPr>
              <a:t>Number.MAX_SAFE_INTEGER</a:t>
            </a:r>
            <a:r>
              <a:rPr lang="en-US" sz="1400" dirty="0">
                <a:latin typeface="Calibri" charset="0"/>
                <a:ea typeface="DengXian" charset="-122"/>
                <a:cs typeface="Times New Roman" charset="0"/>
              </a:rPr>
              <a:t> ? -1 : cheapest[0]; </a:t>
            </a:r>
          </a:p>
        </p:txBody>
      </p:sp>
    </p:spTree>
    <p:extLst>
      <p:ext uri="{BB962C8B-B14F-4D97-AF65-F5344CB8AC3E}">
        <p14:creationId xmlns:p14="http://schemas.microsoft.com/office/powerpoint/2010/main" val="328166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88"/>
            <a:ext cx="8943109" cy="313150"/>
          </a:xfrm>
        </p:spPr>
        <p:txBody>
          <a:bodyPr>
            <a:normAutofit fontScale="90000"/>
          </a:bodyPr>
          <a:lstStyle/>
          <a:p>
            <a:r>
              <a:rPr lang="en-US" sz="1800" dirty="0" smtClean="0"/>
              <a:t>Shortest path from single source</a:t>
            </a:r>
            <a:endParaRPr lang="en-US" sz="2800" b="1" dirty="0"/>
          </a:p>
        </p:txBody>
      </p:sp>
      <p:sp>
        <p:nvSpPr>
          <p:cNvPr id="3" name="Rectangle 2"/>
          <p:cNvSpPr/>
          <p:nvPr/>
        </p:nvSpPr>
        <p:spPr>
          <a:xfrm>
            <a:off x="0" y="317638"/>
            <a:ext cx="12192000" cy="2246769"/>
          </a:xfrm>
          <a:prstGeom prst="rect">
            <a:avLst/>
          </a:prstGeom>
        </p:spPr>
        <p:txBody>
          <a:bodyPr wrap="square">
            <a:spAutoFit/>
          </a:bodyPr>
          <a:lstStyle/>
          <a:p>
            <a:r>
              <a:rPr lang="en-US" sz="1400" dirty="0">
                <a:latin typeface="Calibri" charset="0"/>
                <a:ea typeface="DengXian" charset="-122"/>
                <a:cs typeface="Times New Roman" charset="0"/>
              </a:rPr>
              <a:t>Given two sentences words1, words2 (each represented as an array of strings), and a list of similar word pairs pairs, determine if two sentences are similar</a:t>
            </a:r>
            <a:r>
              <a:rPr lang="en-US" sz="1400" dirty="0" smtClean="0">
                <a:latin typeface="Calibri" charset="0"/>
                <a:ea typeface="DengXian" charset="-122"/>
                <a:cs typeface="Times New Roman" charset="0"/>
              </a:rPr>
              <a:t>. For </a:t>
            </a:r>
            <a:r>
              <a:rPr lang="en-US" sz="1400" dirty="0">
                <a:latin typeface="Calibri" charset="0"/>
                <a:ea typeface="DengXian" charset="-122"/>
                <a:cs typeface="Times New Roman" charset="0"/>
              </a:rPr>
              <a:t>example, words1 = ["great", "acting", "skills"] and words2 = ["fine", "drama", "talent"] are similar, if the similar word pairs are pairs = [["great", "good"], ["fine", "good"], ["</a:t>
            </a:r>
            <a:r>
              <a:rPr lang="en-US" sz="1400" dirty="0" err="1">
                <a:latin typeface="Calibri" charset="0"/>
                <a:ea typeface="DengXian" charset="-122"/>
                <a:cs typeface="Times New Roman" charset="0"/>
              </a:rPr>
              <a:t>acting","drama</a:t>
            </a:r>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skills","talent</a:t>
            </a:r>
            <a:r>
              <a:rPr lang="en-US" sz="1400" dirty="0" smtClean="0">
                <a:latin typeface="Calibri" charset="0"/>
                <a:ea typeface="DengXian" charset="-122"/>
                <a:cs typeface="Times New Roman" charset="0"/>
              </a:rPr>
              <a:t>"]]. Note </a:t>
            </a:r>
            <a:r>
              <a:rPr lang="en-US" sz="1400" dirty="0">
                <a:latin typeface="Calibri" charset="0"/>
                <a:ea typeface="DengXian" charset="-122"/>
                <a:cs typeface="Times New Roman" charset="0"/>
              </a:rPr>
              <a:t>that the similarity relation is transitive. For example, if "great" and "good" are similar, and "fine" and "good" are similar, then "great" and "fine" are similar</a:t>
            </a:r>
            <a:r>
              <a:rPr lang="en-US" sz="1400" dirty="0" smtClean="0">
                <a:latin typeface="Calibri" charset="0"/>
                <a:ea typeface="DengXian" charset="-122"/>
                <a:cs typeface="Times New Roman" charset="0"/>
              </a:rPr>
              <a:t>. Similarity </a:t>
            </a:r>
            <a:r>
              <a:rPr lang="en-US" sz="1400" dirty="0">
                <a:latin typeface="Calibri" charset="0"/>
                <a:ea typeface="DengXian" charset="-122"/>
                <a:cs typeface="Times New Roman" charset="0"/>
              </a:rPr>
              <a:t>is also symmetric. For example, "great" and "fine" being similar is the same as "fine" and "great" being similar</a:t>
            </a:r>
            <a:r>
              <a:rPr lang="en-US" sz="1400" dirty="0" smtClean="0">
                <a:latin typeface="Calibri" charset="0"/>
                <a:ea typeface="DengXian" charset="-122"/>
                <a:cs typeface="Times New Roman" charset="0"/>
              </a:rPr>
              <a:t>. Also</a:t>
            </a:r>
            <a:r>
              <a:rPr lang="en-US" sz="1400" dirty="0">
                <a:latin typeface="Calibri" charset="0"/>
                <a:ea typeface="DengXian" charset="-122"/>
                <a:cs typeface="Times New Roman" charset="0"/>
              </a:rPr>
              <a:t>, a word is always similar with itself. For example, the sentences words1 = ["great"], words2 = ["great"], pairs = [] are similar, even though there are no specified similar word pairs</a:t>
            </a:r>
            <a:r>
              <a:rPr lang="en-US" sz="1400" dirty="0" smtClean="0">
                <a:latin typeface="Calibri" charset="0"/>
                <a:ea typeface="DengXian" charset="-122"/>
                <a:cs typeface="Times New Roman" charset="0"/>
              </a:rPr>
              <a:t>. Finally</a:t>
            </a:r>
            <a:r>
              <a:rPr lang="en-US" sz="1400" dirty="0">
                <a:latin typeface="Calibri" charset="0"/>
                <a:ea typeface="DengXian" charset="-122"/>
                <a:cs typeface="Times New Roman" charset="0"/>
              </a:rPr>
              <a:t>, sentences can only be similar if they have the same number of words</a:t>
            </a:r>
            <a:r>
              <a:rPr lang="en-US" sz="1400" dirty="0" smtClean="0">
                <a:latin typeface="Calibri" charset="0"/>
                <a:ea typeface="DengXian" charset="-122"/>
                <a:cs typeface="Times New Roman" charset="0"/>
              </a:rPr>
              <a:t>.</a:t>
            </a:r>
          </a:p>
          <a:p>
            <a:endParaRPr lang="en-US" sz="1400" dirty="0">
              <a:latin typeface="Calibri" charset="0"/>
              <a:ea typeface="DengXian" charset="-122"/>
              <a:cs typeface="Times New Roman" charset="0"/>
            </a:endParaRPr>
          </a:p>
          <a:p>
            <a:r>
              <a:rPr lang="en-US" sz="1400" dirty="0">
                <a:latin typeface="Calibri" charset="0"/>
                <a:ea typeface="DengXian" charset="-122"/>
                <a:cs typeface="Times New Roman" charset="0"/>
              </a:rPr>
              <a:t>C</a:t>
            </a:r>
            <a:r>
              <a:rPr lang="en-US" sz="1400" dirty="0" smtClean="0">
                <a:latin typeface="Calibri" charset="0"/>
                <a:ea typeface="DengXian" charset="-122"/>
                <a:cs typeface="Times New Roman" charset="0"/>
              </a:rPr>
              <a:t>onstruct </a:t>
            </a:r>
            <a:r>
              <a:rPr lang="en-US" sz="1400" dirty="0">
                <a:latin typeface="Calibri" charset="0"/>
                <a:ea typeface="DengXian" charset="-122"/>
                <a:cs typeface="Times New Roman" charset="0"/>
              </a:rPr>
              <a:t>the </a:t>
            </a:r>
            <a:r>
              <a:rPr lang="en-US" sz="1400" dirty="0" err="1">
                <a:latin typeface="Calibri" charset="0"/>
                <a:ea typeface="DengXian" charset="-122"/>
                <a:cs typeface="Times New Roman" charset="0"/>
              </a:rPr>
              <a:t>hashmap</a:t>
            </a:r>
            <a:r>
              <a:rPr lang="en-US" sz="1400" dirty="0">
                <a:latin typeface="Calibri" charset="0"/>
                <a:ea typeface="DengXian" charset="-122"/>
                <a:cs typeface="Times New Roman" charset="0"/>
              </a:rPr>
              <a:t> first, for each word, we put all its </a:t>
            </a:r>
            <a:r>
              <a:rPr lang="en-US" sz="1400" dirty="0" err="1" smtClean="0">
                <a:latin typeface="Calibri" charset="0"/>
                <a:ea typeface="DengXian" charset="-122"/>
                <a:cs typeface="Times New Roman" charset="0"/>
              </a:rPr>
              <a:t>simliar</a:t>
            </a:r>
            <a:r>
              <a:rPr lang="en-US" sz="1400" dirty="0" smtClean="0">
                <a:latin typeface="Calibri" charset="0"/>
                <a:ea typeface="DengXian" charset="-122"/>
                <a:cs typeface="Times New Roman" charset="0"/>
              </a:rPr>
              <a:t> </a:t>
            </a:r>
            <a:r>
              <a:rPr lang="en-US" sz="1400" dirty="0">
                <a:latin typeface="Calibri" charset="0"/>
                <a:ea typeface="DengXian" charset="-122"/>
                <a:cs typeface="Times New Roman" charset="0"/>
              </a:rPr>
              <a:t>words in the value set,    </a:t>
            </a:r>
            <a:endParaRPr lang="en-US" sz="1400" dirty="0" smtClean="0">
              <a:latin typeface="Calibri" charset="0"/>
              <a:ea typeface="DengXian" charset="-122"/>
              <a:cs typeface="Times New Roman" charset="0"/>
            </a:endParaRPr>
          </a:p>
          <a:p>
            <a:r>
              <a:rPr lang="en-US" sz="1400" dirty="0" smtClean="0">
                <a:latin typeface="Calibri" charset="0"/>
                <a:ea typeface="DengXian" charset="-122"/>
                <a:cs typeface="Times New Roman" charset="0"/>
              </a:rPr>
              <a:t>DFS </a:t>
            </a:r>
            <a:r>
              <a:rPr lang="en-US" sz="1400" dirty="0">
                <a:latin typeface="Calibri" charset="0"/>
                <a:ea typeface="DengXian" charset="-122"/>
                <a:cs typeface="Times New Roman" charset="0"/>
              </a:rPr>
              <a:t>to find match from word1 to </a:t>
            </a:r>
            <a:r>
              <a:rPr lang="en-US" sz="1400" dirty="0" smtClean="0">
                <a:latin typeface="Calibri" charset="0"/>
                <a:ea typeface="DengXian" charset="-122"/>
                <a:cs typeface="Times New Roman" charset="0"/>
              </a:rPr>
              <a:t>word2 one by one, </a:t>
            </a:r>
            <a:r>
              <a:rPr lang="en-US" sz="1400" dirty="0">
                <a:latin typeface="Calibri" charset="0"/>
                <a:ea typeface="DengXian" charset="-122"/>
                <a:cs typeface="Times New Roman" charset="0"/>
              </a:rPr>
              <a:t>if fail to match one of them, directly return false</a:t>
            </a:r>
            <a:r>
              <a:rPr lang="en-US" sz="1400" dirty="0" smtClean="0">
                <a:latin typeface="Calibri" charset="0"/>
                <a:ea typeface="DengXian" charset="-122"/>
                <a:cs typeface="Times New Roman" charset="0"/>
              </a:rPr>
              <a:t>; That is we need to find a path that from word1[</a:t>
            </a:r>
            <a:r>
              <a:rPr lang="en-US" sz="1400" dirty="0" err="1" smtClean="0">
                <a:latin typeface="Calibri" charset="0"/>
                <a:ea typeface="DengXian" charset="-122"/>
                <a:cs typeface="Times New Roman" charset="0"/>
              </a:rPr>
              <a:t>i</a:t>
            </a:r>
            <a:r>
              <a:rPr lang="en-US" sz="1400" dirty="0" smtClean="0">
                <a:latin typeface="Calibri" charset="0"/>
                <a:ea typeface="DengXian" charset="-122"/>
                <a:cs typeface="Times New Roman" charset="0"/>
              </a:rPr>
              <a:t>] to word2[</a:t>
            </a:r>
            <a:r>
              <a:rPr lang="en-US" sz="1400" dirty="0" err="1" smtClean="0">
                <a:latin typeface="Calibri" charset="0"/>
                <a:ea typeface="DengXian" charset="-122"/>
                <a:cs typeface="Times New Roman" charset="0"/>
              </a:rPr>
              <a:t>i</a:t>
            </a:r>
            <a:r>
              <a:rPr lang="en-US" sz="1400" dirty="0" smtClean="0">
                <a:latin typeface="Calibri" charset="0"/>
                <a:ea typeface="DengXian" charset="-122"/>
                <a:cs typeface="Times New Roman" charset="0"/>
              </a:rPr>
              <a:t>] </a:t>
            </a:r>
          </a:p>
          <a:p>
            <a:r>
              <a:rPr lang="en-US" sz="1400" dirty="0" smtClean="0">
                <a:latin typeface="Calibri" charset="0"/>
                <a:ea typeface="DengXian" charset="-122"/>
                <a:cs typeface="Times New Roman" charset="0"/>
              </a:rPr>
              <a:t>If no such path, return false</a:t>
            </a:r>
          </a:p>
        </p:txBody>
      </p:sp>
      <p:sp>
        <p:nvSpPr>
          <p:cNvPr id="4" name="Rectangle 3"/>
          <p:cNvSpPr/>
          <p:nvPr/>
        </p:nvSpPr>
        <p:spPr>
          <a:xfrm>
            <a:off x="0" y="2718091"/>
            <a:ext cx="6096000" cy="1846659"/>
          </a:xfrm>
          <a:prstGeom prst="rect">
            <a:avLst/>
          </a:prstGeom>
        </p:spPr>
        <p:txBody>
          <a:bodyPr>
            <a:spAutoFit/>
          </a:bodyPr>
          <a:lstStyle/>
          <a:p>
            <a:pPr indent="139700"/>
            <a:r>
              <a:rPr lang="en-US" dirty="0" smtClean="0">
                <a:latin typeface="Calibri" charset="0"/>
                <a:ea typeface="DengXian" charset="-122"/>
                <a:cs typeface="Times New Roman" charset="0"/>
              </a:rPr>
              <a:t>    </a:t>
            </a:r>
            <a:r>
              <a:rPr lang="en-US" sz="1600" dirty="0" err="1" smtClean="0">
                <a:latin typeface="Calibri" charset="0"/>
                <a:ea typeface="DengXian" charset="-122"/>
                <a:cs typeface="Times New Roman" charset="0"/>
              </a:rPr>
              <a:t>var</a:t>
            </a:r>
            <a:r>
              <a:rPr lang="en-US" sz="1600" dirty="0" smtClean="0">
                <a:latin typeface="Calibri" charset="0"/>
                <a:ea typeface="DengXian" charset="-122"/>
                <a:cs typeface="Times New Roman" charset="0"/>
              </a:rPr>
              <a:t> </a:t>
            </a:r>
            <a:r>
              <a:rPr lang="en-US" sz="1600" dirty="0">
                <a:latin typeface="Calibri" charset="0"/>
                <a:ea typeface="DengXian" charset="-122"/>
                <a:cs typeface="Times New Roman" charset="0"/>
              </a:rPr>
              <a:t>visited = new Set();</a:t>
            </a:r>
          </a:p>
          <a:p>
            <a:pPr indent="139700"/>
            <a:r>
              <a:rPr lang="en-US" sz="1600" dirty="0">
                <a:latin typeface="Calibri" charset="0"/>
                <a:ea typeface="DengXian" charset="-122"/>
                <a:cs typeface="Times New Roman" charset="0"/>
              </a:rPr>
              <a:t>    for(</a:t>
            </a:r>
            <a:r>
              <a:rPr lang="en-US" sz="1600" dirty="0" err="1">
                <a:latin typeface="Calibri" charset="0"/>
                <a:ea typeface="DengXian" charset="-122"/>
                <a:cs typeface="Times New Roman" charset="0"/>
              </a:rPr>
              <a:t>var</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=0; </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&lt;words1.length; </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a:t>
            </a:r>
          </a:p>
          <a:p>
            <a:pPr indent="139700"/>
            <a:r>
              <a:rPr lang="en-US" sz="1600" dirty="0" smtClean="0">
                <a:latin typeface="Calibri" charset="0"/>
                <a:ea typeface="DengXian" charset="-122"/>
                <a:cs typeface="Times New Roman" charset="0"/>
              </a:rPr>
              <a:t>       // to find a path from word1[</a:t>
            </a:r>
            <a:r>
              <a:rPr lang="en-US" sz="1600" dirty="0" err="1" smtClean="0">
                <a:latin typeface="Calibri" charset="0"/>
                <a:ea typeface="DengXian" charset="-122"/>
                <a:cs typeface="Times New Roman" charset="0"/>
              </a:rPr>
              <a:t>i</a:t>
            </a:r>
            <a:r>
              <a:rPr lang="en-US" sz="1600" dirty="0" smtClean="0">
                <a:latin typeface="Calibri" charset="0"/>
                <a:ea typeface="DengXian" charset="-122"/>
                <a:cs typeface="Times New Roman" charset="0"/>
              </a:rPr>
              <a:t>] to word2[</a:t>
            </a:r>
            <a:r>
              <a:rPr lang="en-US" sz="1600" dirty="0" err="1" smtClean="0">
                <a:latin typeface="Calibri" charset="0"/>
                <a:ea typeface="DengXian" charset="-122"/>
                <a:cs typeface="Times New Roman" charset="0"/>
              </a:rPr>
              <a:t>i</a:t>
            </a:r>
            <a:r>
              <a:rPr lang="en-US" sz="1600" dirty="0" smtClean="0">
                <a:latin typeface="Calibri" charset="0"/>
                <a:ea typeface="DengXian" charset="-122"/>
                <a:cs typeface="Times New Roman" charset="0"/>
              </a:rPr>
              <a:t>]</a:t>
            </a:r>
            <a:endParaRPr lang="en-US" sz="1600" dirty="0">
              <a:latin typeface="Calibri" charset="0"/>
              <a:ea typeface="DengXian" charset="-122"/>
              <a:cs typeface="Times New Roman" charset="0"/>
            </a:endParaRPr>
          </a:p>
          <a:p>
            <a:pPr indent="139700"/>
            <a:r>
              <a:rPr lang="en-US" sz="1600" dirty="0">
                <a:latin typeface="Calibri" charset="0"/>
                <a:ea typeface="DengXian" charset="-122"/>
                <a:cs typeface="Times New Roman" charset="0"/>
              </a:rPr>
              <a:t>        if(!</a:t>
            </a:r>
            <a:r>
              <a:rPr lang="en-US" sz="1600" dirty="0" err="1">
                <a:latin typeface="Calibri" charset="0"/>
                <a:ea typeface="DengXian" charset="-122"/>
                <a:cs typeface="Times New Roman" charset="0"/>
              </a:rPr>
              <a:t>dfs</a:t>
            </a:r>
            <a:r>
              <a:rPr lang="en-US" sz="1600" dirty="0">
                <a:latin typeface="Calibri" charset="0"/>
                <a:ea typeface="DengXian" charset="-122"/>
                <a:cs typeface="Times New Roman" charset="0"/>
              </a:rPr>
              <a:t>(words1[</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 words2[</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 visited, map)) return false;</a:t>
            </a:r>
          </a:p>
          <a:p>
            <a:pPr indent="139700"/>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visited.clear</a:t>
            </a:r>
            <a:r>
              <a:rPr lang="en-US" sz="1600" dirty="0">
                <a:latin typeface="Calibri" charset="0"/>
                <a:ea typeface="DengXian" charset="-122"/>
                <a:cs typeface="Times New Roman" charset="0"/>
              </a:rPr>
              <a:t>();</a:t>
            </a:r>
          </a:p>
          <a:p>
            <a:pPr indent="139700"/>
            <a:r>
              <a:rPr lang="en-US" sz="1600" dirty="0">
                <a:latin typeface="Calibri" charset="0"/>
                <a:ea typeface="DengXian" charset="-122"/>
                <a:cs typeface="Times New Roman" charset="0"/>
              </a:rPr>
              <a:t>    }</a:t>
            </a:r>
          </a:p>
          <a:p>
            <a:pPr indent="139700"/>
            <a:r>
              <a:rPr lang="en-US" sz="1600" dirty="0">
                <a:latin typeface="Calibri" charset="0"/>
                <a:ea typeface="DengXian" charset="-122"/>
                <a:cs typeface="Times New Roman" charset="0"/>
              </a:rPr>
              <a:t>    return true;</a:t>
            </a:r>
            <a:endParaRPr lang="en-US" sz="1600" dirty="0">
              <a:effectLst/>
              <a:latin typeface="Calibri" charset="0"/>
              <a:ea typeface="DengXian" charset="-122"/>
              <a:cs typeface="Times New Roman" charset="0"/>
            </a:endParaRPr>
          </a:p>
        </p:txBody>
      </p:sp>
      <p:sp>
        <p:nvSpPr>
          <p:cNvPr id="5" name="Rectangle 4"/>
          <p:cNvSpPr/>
          <p:nvPr/>
        </p:nvSpPr>
        <p:spPr>
          <a:xfrm>
            <a:off x="6468094" y="2564407"/>
            <a:ext cx="6096000" cy="4339650"/>
          </a:xfrm>
          <a:prstGeom prst="rect">
            <a:avLst/>
          </a:prstGeom>
        </p:spPr>
        <p:txBody>
          <a:bodyPr>
            <a:spAutoFit/>
          </a:bodyPr>
          <a:lstStyle/>
          <a:p>
            <a:pPr indent="139700"/>
            <a:r>
              <a:rPr lang="en-US" sz="1600" b="1" dirty="0" err="1">
                <a:solidFill>
                  <a:srgbClr val="7030A0"/>
                </a:solidFill>
                <a:latin typeface="Calibri" charset="0"/>
                <a:ea typeface="DengXian" charset="-122"/>
                <a:cs typeface="Times New Roman" charset="0"/>
              </a:rPr>
              <a:t>var</a:t>
            </a:r>
            <a:r>
              <a:rPr lang="en-US" sz="1600" b="1" dirty="0">
                <a:solidFill>
                  <a:srgbClr val="7030A0"/>
                </a:solidFill>
                <a:latin typeface="Calibri" charset="0"/>
                <a:ea typeface="DengXian" charset="-122"/>
                <a:cs typeface="Times New Roman" charset="0"/>
              </a:rPr>
              <a:t> </a:t>
            </a:r>
            <a:r>
              <a:rPr lang="en-US" sz="1600" b="1" dirty="0" err="1">
                <a:solidFill>
                  <a:srgbClr val="7030A0"/>
                </a:solidFill>
                <a:latin typeface="Calibri" charset="0"/>
                <a:ea typeface="DengXian" charset="-122"/>
                <a:cs typeface="Times New Roman" charset="0"/>
              </a:rPr>
              <a:t>dfs</a:t>
            </a:r>
            <a:r>
              <a:rPr lang="en-US" sz="1600" b="1" dirty="0">
                <a:solidFill>
                  <a:srgbClr val="7030A0"/>
                </a:solidFill>
                <a:latin typeface="Calibri" charset="0"/>
                <a:ea typeface="DengXian" charset="-122"/>
                <a:cs typeface="Times New Roman" charset="0"/>
              </a:rPr>
              <a:t> = function(</a:t>
            </a:r>
            <a:r>
              <a:rPr lang="en-US" sz="1600" b="1" dirty="0" err="1">
                <a:solidFill>
                  <a:srgbClr val="7030A0"/>
                </a:solidFill>
                <a:latin typeface="Calibri" charset="0"/>
                <a:ea typeface="DengXian" charset="-122"/>
                <a:cs typeface="Times New Roman" charset="0"/>
              </a:rPr>
              <a:t>src</a:t>
            </a:r>
            <a:r>
              <a:rPr lang="en-US" sz="1600" b="1" dirty="0">
                <a:solidFill>
                  <a:srgbClr val="7030A0"/>
                </a:solidFill>
                <a:latin typeface="Calibri" charset="0"/>
                <a:ea typeface="DengXian" charset="-122"/>
                <a:cs typeface="Times New Roman" charset="0"/>
              </a:rPr>
              <a:t>, </a:t>
            </a:r>
            <a:r>
              <a:rPr lang="en-US" sz="1600" b="1" dirty="0" err="1">
                <a:solidFill>
                  <a:srgbClr val="7030A0"/>
                </a:solidFill>
                <a:latin typeface="Calibri" charset="0"/>
                <a:ea typeface="DengXian" charset="-122"/>
                <a:cs typeface="Times New Roman" charset="0"/>
              </a:rPr>
              <a:t>dest</a:t>
            </a:r>
            <a:r>
              <a:rPr lang="en-US" sz="1600" b="1" dirty="0">
                <a:solidFill>
                  <a:srgbClr val="7030A0"/>
                </a:solidFill>
                <a:latin typeface="Calibri" charset="0"/>
                <a:ea typeface="DengXian" charset="-122"/>
                <a:cs typeface="Times New Roman" charset="0"/>
              </a:rPr>
              <a:t>, visited, map) {</a:t>
            </a:r>
          </a:p>
          <a:p>
            <a:pPr indent="139700"/>
            <a:r>
              <a:rPr lang="en-US" sz="1600" b="1" dirty="0">
                <a:solidFill>
                  <a:srgbClr val="7030A0"/>
                </a:solidFill>
                <a:latin typeface="Calibri" charset="0"/>
                <a:ea typeface="DengXian" charset="-122"/>
                <a:cs typeface="Times New Roman" charset="0"/>
              </a:rPr>
              <a:t>    if(</a:t>
            </a:r>
            <a:r>
              <a:rPr lang="en-US" sz="1600" b="1" dirty="0" err="1">
                <a:solidFill>
                  <a:srgbClr val="7030A0"/>
                </a:solidFill>
                <a:latin typeface="Calibri" charset="0"/>
                <a:ea typeface="DengXian" charset="-122"/>
                <a:cs typeface="Times New Roman" charset="0"/>
              </a:rPr>
              <a:t>src</a:t>
            </a:r>
            <a:r>
              <a:rPr lang="en-US" sz="1600" b="1" dirty="0">
                <a:solidFill>
                  <a:srgbClr val="7030A0"/>
                </a:solidFill>
                <a:latin typeface="Calibri" charset="0"/>
                <a:ea typeface="DengXian" charset="-122"/>
                <a:cs typeface="Times New Roman" charset="0"/>
              </a:rPr>
              <a:t> === </a:t>
            </a:r>
            <a:r>
              <a:rPr lang="en-US" sz="1600" b="1" dirty="0" err="1">
                <a:solidFill>
                  <a:srgbClr val="7030A0"/>
                </a:solidFill>
                <a:latin typeface="Calibri" charset="0"/>
                <a:ea typeface="DengXian" charset="-122"/>
                <a:cs typeface="Times New Roman" charset="0"/>
              </a:rPr>
              <a:t>dest</a:t>
            </a:r>
            <a:r>
              <a:rPr lang="en-US" sz="1600" b="1" dirty="0">
                <a:solidFill>
                  <a:srgbClr val="7030A0"/>
                </a:solidFill>
                <a:latin typeface="Calibri" charset="0"/>
                <a:ea typeface="DengXian" charset="-122"/>
                <a:cs typeface="Times New Roman" charset="0"/>
              </a:rPr>
              <a:t>) {</a:t>
            </a:r>
          </a:p>
          <a:p>
            <a:pPr indent="139700"/>
            <a:r>
              <a:rPr lang="en-US" sz="1600" b="1" dirty="0">
                <a:solidFill>
                  <a:srgbClr val="7030A0"/>
                </a:solidFill>
                <a:latin typeface="Calibri" charset="0"/>
                <a:ea typeface="DengXian" charset="-122"/>
                <a:cs typeface="Times New Roman" charset="0"/>
              </a:rPr>
              <a:t>        return true;</a:t>
            </a:r>
          </a:p>
          <a:p>
            <a:pPr indent="139700"/>
            <a:r>
              <a:rPr lang="en-US" sz="1600" b="1" dirty="0">
                <a:solidFill>
                  <a:srgbClr val="7030A0"/>
                </a:solidFill>
                <a:latin typeface="Calibri" charset="0"/>
                <a:ea typeface="DengXian" charset="-122"/>
                <a:cs typeface="Times New Roman" charset="0"/>
              </a:rPr>
              <a:t>    }</a:t>
            </a:r>
          </a:p>
          <a:p>
            <a:pPr indent="139700"/>
            <a:r>
              <a:rPr lang="en-US" sz="1600" b="1" dirty="0">
                <a:solidFill>
                  <a:srgbClr val="7030A0"/>
                </a:solidFill>
                <a:latin typeface="Calibri" charset="0"/>
                <a:ea typeface="DengXian" charset="-122"/>
                <a:cs typeface="Times New Roman" charset="0"/>
              </a:rPr>
              <a:t>    </a:t>
            </a:r>
            <a:r>
              <a:rPr lang="en-US" sz="1600" b="1" dirty="0" err="1">
                <a:solidFill>
                  <a:srgbClr val="7030A0"/>
                </a:solidFill>
                <a:latin typeface="Calibri" charset="0"/>
                <a:ea typeface="DengXian" charset="-122"/>
                <a:cs typeface="Times New Roman" charset="0"/>
              </a:rPr>
              <a:t>visited.add</a:t>
            </a:r>
            <a:r>
              <a:rPr lang="en-US" sz="1600" b="1" dirty="0">
                <a:solidFill>
                  <a:srgbClr val="7030A0"/>
                </a:solidFill>
                <a:latin typeface="Calibri" charset="0"/>
                <a:ea typeface="DengXian" charset="-122"/>
                <a:cs typeface="Times New Roman" charset="0"/>
              </a:rPr>
              <a:t>(</a:t>
            </a:r>
            <a:r>
              <a:rPr lang="en-US" sz="1600" b="1" dirty="0" err="1">
                <a:solidFill>
                  <a:srgbClr val="7030A0"/>
                </a:solidFill>
                <a:latin typeface="Calibri" charset="0"/>
                <a:ea typeface="DengXian" charset="-122"/>
                <a:cs typeface="Times New Roman" charset="0"/>
              </a:rPr>
              <a:t>src</a:t>
            </a:r>
            <a:r>
              <a:rPr lang="en-US" sz="1600" b="1" dirty="0">
                <a:solidFill>
                  <a:srgbClr val="7030A0"/>
                </a:solidFill>
                <a:latin typeface="Calibri" charset="0"/>
                <a:ea typeface="DengXian" charset="-122"/>
                <a:cs typeface="Times New Roman" charset="0"/>
              </a:rPr>
              <a:t>);</a:t>
            </a:r>
          </a:p>
          <a:p>
            <a:pPr indent="139700"/>
            <a:r>
              <a:rPr lang="en-US" sz="1600" b="1" dirty="0">
                <a:solidFill>
                  <a:srgbClr val="7030A0"/>
                </a:solidFill>
                <a:latin typeface="Calibri" charset="0"/>
                <a:ea typeface="DengXian" charset="-122"/>
                <a:cs typeface="Times New Roman" charset="0"/>
              </a:rPr>
              <a:t>   // If there is </a:t>
            </a:r>
            <a:r>
              <a:rPr lang="en-US" sz="1600" b="1" dirty="0" smtClean="0">
                <a:solidFill>
                  <a:srgbClr val="7030A0"/>
                </a:solidFill>
                <a:latin typeface="Calibri" charset="0"/>
                <a:ea typeface="DengXian" charset="-122"/>
                <a:cs typeface="Times New Roman" charset="0"/>
              </a:rPr>
              <a:t>no neighbors</a:t>
            </a:r>
            <a:endParaRPr lang="en-US" sz="1600" b="1" dirty="0">
              <a:solidFill>
                <a:srgbClr val="7030A0"/>
              </a:solidFill>
              <a:latin typeface="Calibri" charset="0"/>
              <a:ea typeface="DengXian" charset="-122"/>
              <a:cs typeface="Times New Roman" charset="0"/>
            </a:endParaRPr>
          </a:p>
          <a:p>
            <a:pPr indent="139700"/>
            <a:r>
              <a:rPr lang="en-US" sz="1600" b="1" dirty="0">
                <a:solidFill>
                  <a:srgbClr val="7030A0"/>
                </a:solidFill>
                <a:latin typeface="Calibri" charset="0"/>
                <a:ea typeface="DengXian" charset="-122"/>
                <a:cs typeface="Times New Roman" charset="0"/>
              </a:rPr>
              <a:t>    if(!map[</a:t>
            </a:r>
            <a:r>
              <a:rPr lang="en-US" sz="1600" b="1" dirty="0" err="1">
                <a:solidFill>
                  <a:srgbClr val="7030A0"/>
                </a:solidFill>
                <a:latin typeface="Calibri" charset="0"/>
                <a:ea typeface="DengXian" charset="-122"/>
                <a:cs typeface="Times New Roman" charset="0"/>
              </a:rPr>
              <a:t>src</a:t>
            </a:r>
            <a:r>
              <a:rPr lang="en-US" sz="1600" b="1" dirty="0">
                <a:solidFill>
                  <a:srgbClr val="7030A0"/>
                </a:solidFill>
                <a:latin typeface="Calibri" charset="0"/>
                <a:ea typeface="DengXian" charset="-122"/>
                <a:cs typeface="Times New Roman" charset="0"/>
              </a:rPr>
              <a:t>]) {</a:t>
            </a:r>
          </a:p>
          <a:p>
            <a:pPr indent="139700"/>
            <a:r>
              <a:rPr lang="en-US" sz="1600" b="1" dirty="0">
                <a:solidFill>
                  <a:srgbClr val="7030A0"/>
                </a:solidFill>
                <a:latin typeface="Calibri" charset="0"/>
                <a:ea typeface="DengXian" charset="-122"/>
                <a:cs typeface="Times New Roman" charset="0"/>
              </a:rPr>
              <a:t>        return false;</a:t>
            </a:r>
          </a:p>
          <a:p>
            <a:pPr indent="139700"/>
            <a:r>
              <a:rPr lang="en-US" sz="1600" b="1" dirty="0">
                <a:solidFill>
                  <a:srgbClr val="7030A0"/>
                </a:solidFill>
                <a:latin typeface="Calibri" charset="0"/>
                <a:ea typeface="DengXian" charset="-122"/>
                <a:cs typeface="Times New Roman" charset="0"/>
              </a:rPr>
              <a:t>    }</a:t>
            </a:r>
          </a:p>
          <a:p>
            <a:pPr indent="139700"/>
            <a:r>
              <a:rPr lang="en-US" sz="1600" b="1" dirty="0">
                <a:solidFill>
                  <a:srgbClr val="7030A0"/>
                </a:solidFill>
                <a:latin typeface="Calibri" charset="0"/>
                <a:ea typeface="DengXian" charset="-122"/>
                <a:cs typeface="Times New Roman" charset="0"/>
              </a:rPr>
              <a:t>    for(</a:t>
            </a:r>
            <a:r>
              <a:rPr lang="en-US" sz="1600" b="1" dirty="0" err="1">
                <a:solidFill>
                  <a:srgbClr val="7030A0"/>
                </a:solidFill>
                <a:latin typeface="Calibri" charset="0"/>
                <a:ea typeface="DengXian" charset="-122"/>
                <a:cs typeface="Times New Roman" charset="0"/>
              </a:rPr>
              <a:t>var</a:t>
            </a:r>
            <a:r>
              <a:rPr lang="en-US" sz="1600" b="1" dirty="0">
                <a:solidFill>
                  <a:srgbClr val="7030A0"/>
                </a:solidFill>
                <a:latin typeface="Calibri" charset="0"/>
                <a:ea typeface="DengXian" charset="-122"/>
                <a:cs typeface="Times New Roman" charset="0"/>
              </a:rPr>
              <a:t> item of map[</a:t>
            </a:r>
            <a:r>
              <a:rPr lang="en-US" sz="1600" b="1" dirty="0" err="1">
                <a:solidFill>
                  <a:srgbClr val="7030A0"/>
                </a:solidFill>
                <a:latin typeface="Calibri" charset="0"/>
                <a:ea typeface="DengXian" charset="-122"/>
                <a:cs typeface="Times New Roman" charset="0"/>
              </a:rPr>
              <a:t>src</a:t>
            </a:r>
            <a:r>
              <a:rPr lang="en-US" sz="1600" b="1" dirty="0">
                <a:solidFill>
                  <a:srgbClr val="7030A0"/>
                </a:solidFill>
                <a:latin typeface="Calibri" charset="0"/>
                <a:ea typeface="DengXian" charset="-122"/>
                <a:cs typeface="Times New Roman" charset="0"/>
              </a:rPr>
              <a:t>]) {</a:t>
            </a:r>
          </a:p>
          <a:p>
            <a:pPr indent="139700"/>
            <a:r>
              <a:rPr lang="en-US" sz="1600" b="1" dirty="0">
                <a:solidFill>
                  <a:srgbClr val="7030A0"/>
                </a:solidFill>
                <a:latin typeface="Calibri" charset="0"/>
                <a:ea typeface="DengXian" charset="-122"/>
                <a:cs typeface="Times New Roman" charset="0"/>
              </a:rPr>
              <a:t>        if(</a:t>
            </a:r>
            <a:r>
              <a:rPr lang="en-US" sz="1600" b="1" dirty="0" err="1">
                <a:solidFill>
                  <a:srgbClr val="7030A0"/>
                </a:solidFill>
                <a:latin typeface="Calibri" charset="0"/>
                <a:ea typeface="DengXian" charset="-122"/>
                <a:cs typeface="Times New Roman" charset="0"/>
              </a:rPr>
              <a:t>visited.has</a:t>
            </a:r>
            <a:r>
              <a:rPr lang="en-US" sz="1600" b="1" dirty="0">
                <a:solidFill>
                  <a:srgbClr val="7030A0"/>
                </a:solidFill>
                <a:latin typeface="Calibri" charset="0"/>
                <a:ea typeface="DengXian" charset="-122"/>
                <a:cs typeface="Times New Roman" charset="0"/>
              </a:rPr>
              <a:t>(item))  continue; // already checked</a:t>
            </a:r>
          </a:p>
          <a:p>
            <a:pPr indent="139700"/>
            <a:r>
              <a:rPr lang="en-US" sz="1600" b="1" dirty="0">
                <a:solidFill>
                  <a:srgbClr val="7030A0"/>
                </a:solidFill>
                <a:latin typeface="Calibri" charset="0"/>
                <a:ea typeface="DengXian" charset="-122"/>
                <a:cs typeface="Times New Roman" charset="0"/>
              </a:rPr>
              <a:t>        if(</a:t>
            </a:r>
            <a:r>
              <a:rPr lang="en-US" sz="1600" b="1" dirty="0" err="1">
                <a:solidFill>
                  <a:srgbClr val="7030A0"/>
                </a:solidFill>
                <a:latin typeface="Calibri" charset="0"/>
                <a:ea typeface="DengXian" charset="-122"/>
                <a:cs typeface="Times New Roman" charset="0"/>
              </a:rPr>
              <a:t>dfs</a:t>
            </a:r>
            <a:r>
              <a:rPr lang="en-US" sz="1600" b="1" dirty="0">
                <a:solidFill>
                  <a:srgbClr val="7030A0"/>
                </a:solidFill>
                <a:latin typeface="Calibri" charset="0"/>
                <a:ea typeface="DengXian" charset="-122"/>
                <a:cs typeface="Times New Roman" charset="0"/>
              </a:rPr>
              <a:t>(item, </a:t>
            </a:r>
            <a:r>
              <a:rPr lang="en-US" sz="1600" b="1" dirty="0" err="1">
                <a:solidFill>
                  <a:srgbClr val="7030A0"/>
                </a:solidFill>
                <a:latin typeface="Calibri" charset="0"/>
                <a:ea typeface="DengXian" charset="-122"/>
                <a:cs typeface="Times New Roman" charset="0"/>
              </a:rPr>
              <a:t>dest</a:t>
            </a:r>
            <a:r>
              <a:rPr lang="en-US" sz="1600" b="1" dirty="0">
                <a:solidFill>
                  <a:srgbClr val="7030A0"/>
                </a:solidFill>
                <a:latin typeface="Calibri" charset="0"/>
                <a:ea typeface="DengXian" charset="-122"/>
                <a:cs typeface="Times New Roman" charset="0"/>
              </a:rPr>
              <a:t>, visited, map))  return true;</a:t>
            </a:r>
          </a:p>
          <a:p>
            <a:pPr indent="139700"/>
            <a:r>
              <a:rPr lang="en-US" sz="1600" b="1" dirty="0">
                <a:solidFill>
                  <a:srgbClr val="7030A0"/>
                </a:solidFill>
                <a:latin typeface="Calibri" charset="0"/>
                <a:ea typeface="DengXian" charset="-122"/>
                <a:cs typeface="Times New Roman" charset="0"/>
              </a:rPr>
              <a:t>    }</a:t>
            </a:r>
          </a:p>
          <a:p>
            <a:pPr indent="139700"/>
            <a:r>
              <a:rPr lang="en-US" sz="1600" b="1" dirty="0">
                <a:solidFill>
                  <a:srgbClr val="7030A0"/>
                </a:solidFill>
                <a:latin typeface="Calibri" charset="0"/>
                <a:ea typeface="DengXian" charset="-122"/>
                <a:cs typeface="Times New Roman" charset="0"/>
              </a:rPr>
              <a:t>    return false;</a:t>
            </a:r>
          </a:p>
          <a:p>
            <a:pPr indent="139700"/>
            <a:r>
              <a:rPr lang="en-US" sz="1600" b="1" dirty="0">
                <a:solidFill>
                  <a:srgbClr val="7030A0"/>
                </a:solidFill>
                <a:latin typeface="Calibri" charset="0"/>
                <a:ea typeface="DengXian" charset="-122"/>
                <a:cs typeface="Times New Roman" charset="0"/>
              </a:rPr>
              <a:t>};</a:t>
            </a:r>
          </a:p>
          <a:p>
            <a:pPr indent="139700"/>
            <a:r>
              <a:rPr lang="en-US" dirty="0">
                <a:latin typeface="Calibri" charset="0"/>
                <a:ea typeface="DengXian" charset="-122"/>
                <a:cs typeface="Times New Roman" charset="0"/>
              </a:rPr>
              <a:t> </a:t>
            </a:r>
          </a:p>
          <a:p>
            <a:pPr indent="139700"/>
            <a:r>
              <a:rPr lang="en-US" dirty="0">
                <a:latin typeface="Calibri" charset="0"/>
                <a:ea typeface="DengXian" charset="-122"/>
                <a:cs typeface="Times New Roman" charset="0"/>
              </a:rPr>
              <a:t> </a:t>
            </a:r>
            <a:endParaRPr lang="en-US" dirty="0">
              <a:effectLst/>
              <a:latin typeface="Calibri" charset="0"/>
              <a:ea typeface="DengXian" charset="-122"/>
              <a:cs typeface="Times New Roman" charset="0"/>
            </a:endParaRPr>
          </a:p>
        </p:txBody>
      </p:sp>
      <p:sp>
        <p:nvSpPr>
          <p:cNvPr id="11" name="Right Arrow Callout 10"/>
          <p:cNvSpPr/>
          <p:nvPr/>
        </p:nvSpPr>
        <p:spPr>
          <a:xfrm>
            <a:off x="3562597" y="4718434"/>
            <a:ext cx="2905497" cy="1171727"/>
          </a:xfrm>
          <a:prstGeom prst="right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Template to check if there is a path from </a:t>
            </a:r>
            <a:r>
              <a:rPr lang="en-US" dirty="0" err="1"/>
              <a:t>src</a:t>
            </a:r>
            <a:r>
              <a:rPr lang="en-US" dirty="0"/>
              <a:t> to </a:t>
            </a:r>
            <a:r>
              <a:rPr lang="en-US" dirty="0" err="1"/>
              <a:t>dest</a:t>
            </a:r>
            <a:endParaRPr lang="en-US" dirty="0"/>
          </a:p>
          <a:p>
            <a:pPr algn="ctr"/>
            <a:endParaRPr lang="en-US" dirty="0"/>
          </a:p>
        </p:txBody>
      </p:sp>
    </p:spTree>
    <p:extLst>
      <p:ext uri="{BB962C8B-B14F-4D97-AF65-F5344CB8AC3E}">
        <p14:creationId xmlns:p14="http://schemas.microsoft.com/office/powerpoint/2010/main" val="1769412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43109" cy="313150"/>
          </a:xfrm>
        </p:spPr>
        <p:txBody>
          <a:bodyPr>
            <a:normAutofit fontScale="90000"/>
          </a:bodyPr>
          <a:lstStyle/>
          <a:p>
            <a:r>
              <a:rPr lang="en-US" sz="1800" dirty="0" smtClean="0"/>
              <a:t>Shortest path from single source</a:t>
            </a:r>
            <a:endParaRPr lang="en-US" sz="2800" b="1" dirty="0"/>
          </a:p>
        </p:txBody>
      </p:sp>
      <p:sp>
        <p:nvSpPr>
          <p:cNvPr id="3" name="Rectangle 2"/>
          <p:cNvSpPr/>
          <p:nvPr/>
        </p:nvSpPr>
        <p:spPr>
          <a:xfrm>
            <a:off x="0" y="313150"/>
            <a:ext cx="11618026" cy="2462213"/>
          </a:xfrm>
          <a:prstGeom prst="rect">
            <a:avLst/>
          </a:prstGeom>
        </p:spPr>
        <p:txBody>
          <a:bodyPr wrap="square">
            <a:spAutoFit/>
          </a:bodyPr>
          <a:lstStyle/>
          <a:p>
            <a:r>
              <a:rPr lang="en-US" sz="1400" dirty="0" smtClean="0"/>
              <a:t>Word ladder: Given </a:t>
            </a:r>
            <a:r>
              <a:rPr lang="en-US" sz="1400" dirty="0"/>
              <a:t>two words (</a:t>
            </a:r>
            <a:r>
              <a:rPr lang="en-US" sz="1400" dirty="0" err="1"/>
              <a:t>beginWord</a:t>
            </a:r>
            <a:r>
              <a:rPr lang="en-US" sz="1400" dirty="0"/>
              <a:t> and </a:t>
            </a:r>
            <a:r>
              <a:rPr lang="en-US" sz="1400" dirty="0" err="1"/>
              <a:t>endWord</a:t>
            </a:r>
            <a:r>
              <a:rPr lang="en-US" sz="1400" dirty="0"/>
              <a:t>), and a dictionary's word list, </a:t>
            </a:r>
            <a:r>
              <a:rPr lang="en-US" sz="1400" dirty="0" smtClean="0"/>
              <a:t>find </a:t>
            </a:r>
            <a:r>
              <a:rPr lang="en-US" sz="1400" dirty="0"/>
              <a:t>all shortest transformation sequence(s) from </a:t>
            </a:r>
            <a:r>
              <a:rPr lang="en-US" sz="1400" dirty="0" err="1"/>
              <a:t>beginWord</a:t>
            </a:r>
            <a:r>
              <a:rPr lang="en-US" sz="1400" dirty="0"/>
              <a:t> to </a:t>
            </a:r>
            <a:r>
              <a:rPr lang="en-US" sz="1400" dirty="0" err="1"/>
              <a:t>endWord</a:t>
            </a:r>
            <a:r>
              <a:rPr lang="en-US" sz="1400" dirty="0"/>
              <a:t>, such </a:t>
            </a:r>
            <a:r>
              <a:rPr lang="en-US" sz="1400" dirty="0" smtClean="0"/>
              <a:t>that: Only </a:t>
            </a:r>
            <a:r>
              <a:rPr lang="en-US" sz="1400" dirty="0"/>
              <a:t>one letter can be changed at a </a:t>
            </a:r>
            <a:r>
              <a:rPr lang="en-US" sz="1400" dirty="0" smtClean="0"/>
              <a:t>time. Each </a:t>
            </a:r>
            <a:r>
              <a:rPr lang="en-US" sz="1400" dirty="0"/>
              <a:t>transformed word must exist in the word list. Note that </a:t>
            </a:r>
            <a:r>
              <a:rPr lang="en-US" sz="1400" dirty="0" err="1"/>
              <a:t>beginWord</a:t>
            </a:r>
            <a:r>
              <a:rPr lang="en-US" sz="1400" dirty="0"/>
              <a:t> is not a transformed </a:t>
            </a:r>
            <a:r>
              <a:rPr lang="en-US" sz="1400" dirty="0" err="1" smtClean="0"/>
              <a:t>word.For</a:t>
            </a:r>
            <a:r>
              <a:rPr lang="en-US" sz="1400" dirty="0" smtClean="0"/>
              <a:t> example, Given: </a:t>
            </a:r>
            <a:r>
              <a:rPr lang="en-US" sz="1400" dirty="0" err="1" smtClean="0"/>
              <a:t>beginWord</a:t>
            </a:r>
            <a:r>
              <a:rPr lang="en-US" sz="1400" dirty="0" smtClean="0"/>
              <a:t> </a:t>
            </a:r>
            <a:r>
              <a:rPr lang="en-US" sz="1400" dirty="0"/>
              <a:t>= "</a:t>
            </a:r>
            <a:r>
              <a:rPr lang="en-US" sz="1400" dirty="0" smtClean="0"/>
              <a:t>hit”, </a:t>
            </a:r>
            <a:r>
              <a:rPr lang="en-US" sz="1400" dirty="0" err="1" smtClean="0"/>
              <a:t>endWord</a:t>
            </a:r>
            <a:r>
              <a:rPr lang="en-US" sz="1400" dirty="0" smtClean="0"/>
              <a:t> </a:t>
            </a:r>
            <a:r>
              <a:rPr lang="en-US" sz="1400" dirty="0"/>
              <a:t>= "</a:t>
            </a:r>
            <a:r>
              <a:rPr lang="en-US" sz="1400" dirty="0" smtClean="0"/>
              <a:t>cog”    </a:t>
            </a:r>
            <a:r>
              <a:rPr lang="en-US" sz="1400" dirty="0" err="1" smtClean="0"/>
              <a:t>wordList</a:t>
            </a:r>
            <a:r>
              <a:rPr lang="en-US" sz="1400" dirty="0" smtClean="0"/>
              <a:t> </a:t>
            </a:r>
            <a:r>
              <a:rPr lang="en-US" sz="1400" dirty="0"/>
              <a:t>= ["</a:t>
            </a:r>
            <a:r>
              <a:rPr lang="en-US" sz="1400" dirty="0" err="1"/>
              <a:t>hot","dot","dog","lot","log","cog</a:t>
            </a:r>
            <a:r>
              <a:rPr lang="en-US" sz="1400" dirty="0"/>
              <a:t>"]</a:t>
            </a:r>
          </a:p>
          <a:p>
            <a:r>
              <a:rPr lang="en-US" sz="1400" dirty="0" smtClean="0"/>
              <a:t>Return [  </a:t>
            </a:r>
            <a:r>
              <a:rPr lang="en-US" sz="1400" dirty="0"/>
              <a:t>["</a:t>
            </a:r>
            <a:r>
              <a:rPr lang="en-US" sz="1400" dirty="0" err="1"/>
              <a:t>hit","hot","dot","dog","cog</a:t>
            </a:r>
            <a:r>
              <a:rPr lang="en-US" sz="1400" dirty="0" smtClean="0"/>
              <a:t>"],  </a:t>
            </a:r>
            <a:r>
              <a:rPr lang="en-US" sz="1400" dirty="0"/>
              <a:t>["</a:t>
            </a:r>
            <a:r>
              <a:rPr lang="en-US" sz="1400" dirty="0" err="1"/>
              <a:t>hit","hot","lot","log","cog</a:t>
            </a:r>
            <a:r>
              <a:rPr lang="en-US" sz="1400" dirty="0" smtClean="0"/>
              <a:t>"]]</a:t>
            </a:r>
            <a:endParaRPr lang="en-US" sz="1400" dirty="0"/>
          </a:p>
          <a:p>
            <a:r>
              <a:rPr lang="en-US" sz="1400" dirty="0" smtClean="0">
                <a:latin typeface="Calibri" charset="0"/>
                <a:ea typeface="DengXian" charset="-122"/>
                <a:cs typeface="Times New Roman" charset="0"/>
              </a:rPr>
              <a:t>We need to use BFS + DFS:</a:t>
            </a:r>
          </a:p>
          <a:p>
            <a:r>
              <a:rPr lang="en-US" sz="1400" dirty="0" smtClean="0">
                <a:latin typeface="Calibri" charset="0"/>
                <a:ea typeface="DengXian" charset="-122"/>
                <a:cs typeface="Times New Roman" charset="0"/>
              </a:rPr>
              <a:t>First construct below use BFS:</a:t>
            </a:r>
          </a:p>
          <a:p>
            <a:r>
              <a:rPr lang="en-US" sz="1400" dirty="0" smtClean="0">
                <a:latin typeface="Calibri" charset="0"/>
                <a:ea typeface="DengXian" charset="-122"/>
                <a:cs typeface="Times New Roman" charset="0"/>
              </a:rPr>
              <a:t>1.hashmap </a:t>
            </a:r>
            <a:r>
              <a:rPr lang="en-US" sz="1400" dirty="0">
                <a:latin typeface="Calibri" charset="0"/>
                <a:ea typeface="DengXian" charset="-122"/>
                <a:cs typeface="Times New Roman" charset="0"/>
              </a:rPr>
              <a:t>to map each string to its neighbors [string: [</a:t>
            </a:r>
            <a:r>
              <a:rPr lang="en-US" sz="1400" dirty="0" smtClean="0">
                <a:latin typeface="Calibri" charset="0"/>
                <a:ea typeface="DengXian" charset="-122"/>
                <a:cs typeface="Times New Roman" charset="0"/>
              </a:rPr>
              <a:t>neighbors</a:t>
            </a:r>
            <a:r>
              <a:rPr lang="en-US" sz="1400" dirty="0">
                <a:latin typeface="Calibri" charset="0"/>
                <a:ea typeface="DengXian" charset="-122"/>
                <a:cs typeface="Times New Roman" charset="0"/>
              </a:rPr>
              <a:t>]] </a:t>
            </a:r>
            <a:endParaRPr lang="en-US" sz="1400" dirty="0" smtClean="0">
              <a:latin typeface="Calibri" charset="0"/>
              <a:ea typeface="DengXian" charset="-122"/>
              <a:cs typeface="Times New Roman" charset="0"/>
            </a:endParaRPr>
          </a:p>
          <a:p>
            <a:r>
              <a:rPr lang="en-US" sz="1400" dirty="0" smtClean="0">
                <a:latin typeface="Calibri" charset="0"/>
                <a:ea typeface="DengXian" charset="-122"/>
                <a:cs typeface="Times New Roman" charset="0"/>
              </a:rPr>
              <a:t>2.hashmap </a:t>
            </a:r>
            <a:r>
              <a:rPr lang="en-US" sz="1400" dirty="0">
                <a:latin typeface="Calibri" charset="0"/>
                <a:ea typeface="DengXian" charset="-122"/>
                <a:cs typeface="Times New Roman" charset="0"/>
              </a:rPr>
              <a:t>to map each string to distance to </a:t>
            </a:r>
            <a:r>
              <a:rPr lang="en-US" sz="1400" dirty="0" err="1" smtClean="0">
                <a:latin typeface="Calibri" charset="0"/>
                <a:ea typeface="DengXian" charset="-122"/>
                <a:cs typeface="Times New Roman" charset="0"/>
              </a:rPr>
              <a:t>beginWord</a:t>
            </a:r>
            <a:r>
              <a:rPr lang="en-US" sz="1400" dirty="0" smtClean="0">
                <a:latin typeface="Calibri" charset="0"/>
                <a:ea typeface="DengXian" charset="-122"/>
                <a:cs typeface="Times New Roman" charset="0"/>
              </a:rPr>
              <a:t> </a:t>
            </a:r>
            <a:r>
              <a:rPr lang="en-US" sz="1400" dirty="0">
                <a:latin typeface="Calibri" charset="0"/>
                <a:ea typeface="DengXian" charset="-122"/>
                <a:cs typeface="Times New Roman" charset="0"/>
              </a:rPr>
              <a:t>[string: length</a:t>
            </a:r>
            <a:r>
              <a:rPr lang="en-US" sz="1400" dirty="0" smtClean="0">
                <a:latin typeface="Calibri" charset="0"/>
                <a:ea typeface="DengXian" charset="-122"/>
                <a:cs typeface="Times New Roman" charset="0"/>
              </a:rPr>
              <a:t>]                       </a:t>
            </a:r>
          </a:p>
          <a:p>
            <a:r>
              <a:rPr lang="en-US" sz="1400" dirty="0" smtClean="0">
                <a:latin typeface="Calibri" charset="0"/>
                <a:ea typeface="DengXian" charset="-122"/>
                <a:cs typeface="Times New Roman" charset="0"/>
              </a:rPr>
              <a:t>Then </a:t>
            </a:r>
            <a:r>
              <a:rPr lang="en-US" sz="1400" dirty="0">
                <a:latin typeface="Calibri" charset="0"/>
                <a:ea typeface="DengXian" charset="-122"/>
                <a:cs typeface="Times New Roman" charset="0"/>
              </a:rPr>
              <a:t>we use </a:t>
            </a:r>
            <a:r>
              <a:rPr lang="en-US" sz="1400" dirty="0" smtClean="0">
                <a:latin typeface="Calibri" charset="0"/>
                <a:ea typeface="DengXian" charset="-122"/>
                <a:cs typeface="Times New Roman" charset="0"/>
              </a:rPr>
              <a:t>DFS to </a:t>
            </a:r>
            <a:r>
              <a:rPr lang="en-US" sz="1400" dirty="0">
                <a:latin typeface="Calibri" charset="0"/>
                <a:ea typeface="DengXian" charset="-122"/>
                <a:cs typeface="Times New Roman" charset="0"/>
              </a:rPr>
              <a:t>find out all the shortest </a:t>
            </a:r>
            <a:r>
              <a:rPr lang="en-US" sz="1400" dirty="0" smtClean="0">
                <a:latin typeface="Calibri" charset="0"/>
                <a:ea typeface="DengXian" charset="-122"/>
                <a:cs typeface="Times New Roman" charset="0"/>
              </a:rPr>
              <a:t>paths</a:t>
            </a:r>
            <a:r>
              <a:rPr lang="en-US" sz="1400" dirty="0">
                <a:latin typeface="Calibri" charset="0"/>
                <a:ea typeface="DengXian" charset="-122"/>
                <a:cs typeface="Times New Roman" charset="0"/>
              </a:rPr>
              <a:t>. </a:t>
            </a:r>
            <a:endParaRPr lang="en-US" sz="1400" dirty="0" smtClean="0">
              <a:latin typeface="Calibri" charset="0"/>
              <a:ea typeface="DengXian" charset="-122"/>
              <a:cs typeface="Times New Roman" charset="0"/>
            </a:endParaRPr>
          </a:p>
          <a:p>
            <a:endParaRPr lang="en-US" sz="1400" dirty="0" smtClean="0">
              <a:latin typeface="Calibri" charset="0"/>
              <a:ea typeface="DengXian" charset="-122"/>
              <a:cs typeface="Times New Roman" charset="0"/>
            </a:endParaRPr>
          </a:p>
          <a:p>
            <a:endParaRPr lang="en-US" sz="1400" dirty="0" smtClean="0">
              <a:latin typeface="Calibri" charset="0"/>
              <a:ea typeface="DengXian" charset="-122"/>
              <a:cs typeface="Times New Roman" charset="0"/>
            </a:endParaRPr>
          </a:p>
        </p:txBody>
      </p:sp>
      <p:sp>
        <p:nvSpPr>
          <p:cNvPr id="4" name="TextBox 3"/>
          <p:cNvSpPr txBox="1"/>
          <p:nvPr/>
        </p:nvSpPr>
        <p:spPr>
          <a:xfrm>
            <a:off x="7354288" y="819996"/>
            <a:ext cx="6050231" cy="9171742"/>
          </a:xfrm>
          <a:prstGeom prst="rect">
            <a:avLst/>
          </a:prstGeom>
          <a:noFill/>
        </p:spPr>
        <p:txBody>
          <a:bodyPr wrap="square" rtlCol="0">
            <a:spAutoFit/>
          </a:bodyPr>
          <a:lstStyle/>
          <a:p>
            <a:r>
              <a:rPr lang="en-US" sz="1400" dirty="0" smtClean="0"/>
              <a:t>			distance</a:t>
            </a:r>
          </a:p>
          <a:p>
            <a:r>
              <a:rPr lang="en-US" sz="1400" dirty="0" smtClean="0"/>
              <a:t>Hit: [hot]                                    	1</a:t>
            </a:r>
          </a:p>
          <a:p>
            <a:r>
              <a:rPr lang="en-US" sz="1400" dirty="0" smtClean="0"/>
              <a:t>Hot: [dot, hit, lot]                     	2</a:t>
            </a:r>
          </a:p>
          <a:p>
            <a:r>
              <a:rPr lang="en-US" sz="1400" dirty="0" smtClean="0"/>
              <a:t>Dot:[log, lot]                              	3</a:t>
            </a:r>
          </a:p>
          <a:p>
            <a:r>
              <a:rPr lang="en-US" sz="1400" dirty="0" smtClean="0"/>
              <a:t>Lot: [hot, dot, log]                    	3</a:t>
            </a:r>
          </a:p>
          <a:p>
            <a:r>
              <a:rPr lang="en-US" sz="1400" dirty="0" smtClean="0"/>
              <a:t>Log: [lot, dog, cog]                   	4</a:t>
            </a:r>
          </a:p>
          <a:p>
            <a:r>
              <a:rPr lang="en-US" sz="1400" dirty="0" smtClean="0"/>
              <a:t>Dog: [log, cog]                     	5</a:t>
            </a:r>
          </a:p>
          <a:p>
            <a:r>
              <a:rPr lang="en-US" sz="1400" dirty="0" smtClean="0"/>
              <a:t>Cog: [log, dog]		5</a:t>
            </a:r>
          </a:p>
          <a:p>
            <a:endParaRPr lang="en-US" sz="1400" dirty="0"/>
          </a:p>
          <a:p>
            <a:r>
              <a:rPr lang="en-US" sz="1400" dirty="0" smtClean="0"/>
              <a:t>St[(hit, 1)]</a:t>
            </a:r>
          </a:p>
          <a:p>
            <a:r>
              <a:rPr lang="en-US" sz="1400" dirty="0" err="1" smtClean="0"/>
              <a:t>Unshift</a:t>
            </a:r>
            <a:r>
              <a:rPr lang="en-US" sz="1400" dirty="0" smtClean="0"/>
              <a:t> </a:t>
            </a:r>
            <a:r>
              <a:rPr lang="en-US" sz="1400" dirty="0" err="1" smtClean="0"/>
              <a:t>st</a:t>
            </a:r>
            <a:r>
              <a:rPr lang="en-US" sz="1400" dirty="0" smtClean="0"/>
              <a:t>: cur = (hit, 1)</a:t>
            </a:r>
          </a:p>
          <a:p>
            <a:r>
              <a:rPr lang="en-US" sz="1400" dirty="0" smtClean="0"/>
              <a:t>Since !distance[hit], distance[hit]=hit.dist+1=2, push(hot, 2)</a:t>
            </a:r>
          </a:p>
          <a:p>
            <a:r>
              <a:rPr lang="en-US" sz="1400" dirty="0" err="1"/>
              <a:t>Unshift</a:t>
            </a:r>
            <a:r>
              <a:rPr lang="en-US" sz="1400" dirty="0"/>
              <a:t> </a:t>
            </a:r>
            <a:r>
              <a:rPr lang="en-US" sz="1400" dirty="0" err="1" smtClean="0"/>
              <a:t>st</a:t>
            </a:r>
            <a:r>
              <a:rPr lang="en-US" sz="1400" dirty="0" smtClean="0"/>
              <a:t>: </a:t>
            </a:r>
            <a:r>
              <a:rPr lang="en-US" sz="1400" dirty="0"/>
              <a:t>cur = (</a:t>
            </a:r>
            <a:r>
              <a:rPr lang="en-US" sz="1400" dirty="0" smtClean="0"/>
              <a:t>hot, 2)</a:t>
            </a:r>
          </a:p>
          <a:p>
            <a:r>
              <a:rPr lang="en-US" sz="1400" dirty="0"/>
              <a:t>Since !</a:t>
            </a:r>
            <a:r>
              <a:rPr lang="en-US" sz="1400" dirty="0" smtClean="0"/>
              <a:t>distance[dot], distance[dot]=hot.dist+1=3 push(dot, 3)</a:t>
            </a:r>
          </a:p>
          <a:p>
            <a:r>
              <a:rPr lang="en-US" sz="1400" dirty="0"/>
              <a:t>Since !</a:t>
            </a:r>
            <a:r>
              <a:rPr lang="en-US" sz="1400" dirty="0" smtClean="0"/>
              <a:t>distance[lot</a:t>
            </a:r>
            <a:r>
              <a:rPr lang="en-US" sz="1400" dirty="0"/>
              <a:t>], </a:t>
            </a:r>
            <a:r>
              <a:rPr lang="en-US" sz="1400" dirty="0" smtClean="0"/>
              <a:t>distance[lot</a:t>
            </a:r>
            <a:r>
              <a:rPr lang="en-US" sz="1400" dirty="0"/>
              <a:t>]=hot.dist+1=3 </a:t>
            </a:r>
            <a:r>
              <a:rPr lang="en-US" sz="1400" dirty="0" smtClean="0"/>
              <a:t>push(lot</a:t>
            </a:r>
            <a:r>
              <a:rPr lang="en-US" sz="1400" dirty="0"/>
              <a:t>, 3</a:t>
            </a:r>
            <a:r>
              <a:rPr lang="en-US" sz="1400" dirty="0" smtClean="0"/>
              <a:t>)</a:t>
            </a:r>
          </a:p>
          <a:p>
            <a:r>
              <a:rPr lang="en-US" sz="1400" dirty="0" smtClean="0"/>
              <a:t>Since distance(hit) no push</a:t>
            </a:r>
          </a:p>
          <a:p>
            <a:r>
              <a:rPr lang="en-US" sz="1400" dirty="0" smtClean="0"/>
              <a:t>St = [(dot, 3), (lot, 3)]</a:t>
            </a:r>
          </a:p>
          <a:p>
            <a:r>
              <a:rPr lang="en-US" sz="1400" dirty="0" err="1"/>
              <a:t>Unshift</a:t>
            </a:r>
            <a:r>
              <a:rPr lang="en-US" sz="1400" dirty="0"/>
              <a:t> </a:t>
            </a:r>
            <a:r>
              <a:rPr lang="en-US" sz="1400" dirty="0" err="1"/>
              <a:t>st</a:t>
            </a:r>
            <a:r>
              <a:rPr lang="en-US" sz="1400" dirty="0"/>
              <a:t>: cur = </a:t>
            </a:r>
            <a:r>
              <a:rPr lang="en-US" sz="1400" dirty="0" smtClean="0"/>
              <a:t>(dot, 3)</a:t>
            </a:r>
          </a:p>
          <a:p>
            <a:r>
              <a:rPr lang="en-US" sz="1400" dirty="0"/>
              <a:t>Since </a:t>
            </a:r>
            <a:r>
              <a:rPr lang="en-US" sz="1400" dirty="0" smtClean="0"/>
              <a:t>distance(lot) </a:t>
            </a:r>
            <a:r>
              <a:rPr lang="en-US" sz="1400" dirty="0"/>
              <a:t>no </a:t>
            </a:r>
            <a:r>
              <a:rPr lang="en-US" sz="1400" dirty="0" smtClean="0"/>
              <a:t>push</a:t>
            </a:r>
          </a:p>
          <a:p>
            <a:r>
              <a:rPr lang="en-US" sz="1400" dirty="0"/>
              <a:t>Since !</a:t>
            </a:r>
            <a:r>
              <a:rPr lang="en-US" sz="1400" dirty="0" smtClean="0"/>
              <a:t>distance[log], distance[log]=lot.dist+1=4 push(log, 4)</a:t>
            </a:r>
          </a:p>
          <a:p>
            <a:r>
              <a:rPr lang="en-US" sz="1400" dirty="0"/>
              <a:t>St = </a:t>
            </a:r>
            <a:r>
              <a:rPr lang="en-US" sz="1400" dirty="0" smtClean="0"/>
              <a:t>[(lot</a:t>
            </a:r>
            <a:r>
              <a:rPr lang="en-US" sz="1400" dirty="0"/>
              <a:t>, 3</a:t>
            </a:r>
            <a:r>
              <a:rPr lang="en-US" sz="1400" dirty="0" smtClean="0"/>
              <a:t>), (log, 4)]</a:t>
            </a:r>
          </a:p>
          <a:p>
            <a:r>
              <a:rPr lang="en-US" sz="1400" dirty="0" err="1"/>
              <a:t>Unshift</a:t>
            </a:r>
            <a:r>
              <a:rPr lang="en-US" sz="1400" dirty="0"/>
              <a:t> </a:t>
            </a:r>
            <a:r>
              <a:rPr lang="en-US" sz="1400" dirty="0" err="1"/>
              <a:t>st</a:t>
            </a:r>
            <a:r>
              <a:rPr lang="en-US" sz="1400" dirty="0"/>
              <a:t>: cur = </a:t>
            </a:r>
            <a:r>
              <a:rPr lang="en-US" sz="1400" dirty="0" smtClean="0"/>
              <a:t>(lot</a:t>
            </a:r>
            <a:r>
              <a:rPr lang="en-US" sz="1400" dirty="0"/>
              <a:t>, 3</a:t>
            </a:r>
            <a:r>
              <a:rPr lang="en-US" sz="1400" dirty="0" smtClean="0"/>
              <a:t>)  since all neighbors has visited, skip</a:t>
            </a:r>
          </a:p>
          <a:p>
            <a:r>
              <a:rPr lang="en-US" sz="1400" dirty="0" err="1"/>
              <a:t>Unshift</a:t>
            </a:r>
            <a:r>
              <a:rPr lang="en-US" sz="1400" dirty="0"/>
              <a:t> </a:t>
            </a:r>
            <a:r>
              <a:rPr lang="en-US" sz="1400" dirty="0" err="1"/>
              <a:t>st</a:t>
            </a:r>
            <a:r>
              <a:rPr lang="en-US" sz="1400" dirty="0"/>
              <a:t>: cur = (</a:t>
            </a:r>
            <a:r>
              <a:rPr lang="en-US" sz="1400" dirty="0" smtClean="0"/>
              <a:t>log, 4)</a:t>
            </a:r>
          </a:p>
          <a:p>
            <a:r>
              <a:rPr lang="en-US" sz="1400" dirty="0"/>
              <a:t>Since !</a:t>
            </a:r>
            <a:r>
              <a:rPr lang="en-US" sz="1400" dirty="0" smtClean="0"/>
              <a:t>distance[dog], distance[dog]=log.dist+1=5 push(log, 5)</a:t>
            </a:r>
            <a:endParaRPr lang="en-US" sz="1400" dirty="0"/>
          </a:p>
          <a:p>
            <a:r>
              <a:rPr lang="en-US" sz="1400" dirty="0"/>
              <a:t>Since !</a:t>
            </a:r>
            <a:r>
              <a:rPr lang="en-US" sz="1400" dirty="0" smtClean="0"/>
              <a:t>distance[cog], distance[cog]=log.dist+1=5 push(cog, 5)</a:t>
            </a:r>
            <a:endParaRPr lang="en-US" sz="1400" dirty="0"/>
          </a:p>
          <a:p>
            <a:r>
              <a:rPr lang="en-US" sz="1400" dirty="0"/>
              <a:t>Since </a:t>
            </a:r>
            <a:r>
              <a:rPr lang="en-US" sz="1400" dirty="0" smtClean="0"/>
              <a:t>distance(log) </a:t>
            </a:r>
            <a:r>
              <a:rPr lang="en-US" sz="1400" dirty="0"/>
              <a:t>no </a:t>
            </a:r>
            <a:r>
              <a:rPr lang="en-US" sz="1400" dirty="0" smtClean="0"/>
              <a:t>push</a:t>
            </a:r>
          </a:p>
          <a:p>
            <a:r>
              <a:rPr lang="en-US" sz="1400" dirty="0" err="1"/>
              <a:t>Unshift</a:t>
            </a:r>
            <a:r>
              <a:rPr lang="en-US" sz="1400" dirty="0"/>
              <a:t> </a:t>
            </a:r>
            <a:r>
              <a:rPr lang="en-US" sz="1400" dirty="0" err="1"/>
              <a:t>st</a:t>
            </a:r>
            <a:r>
              <a:rPr lang="en-US" sz="1400" dirty="0"/>
              <a:t>: cur = </a:t>
            </a:r>
            <a:r>
              <a:rPr lang="en-US" sz="1400" dirty="0" smtClean="0"/>
              <a:t>(dog, 5)  </a:t>
            </a:r>
            <a:r>
              <a:rPr lang="en-US" sz="1400" dirty="0"/>
              <a:t>since all neighbors has visited, skip</a:t>
            </a:r>
          </a:p>
          <a:p>
            <a:r>
              <a:rPr lang="en-US" sz="1400" dirty="0" err="1"/>
              <a:t>Unshift</a:t>
            </a:r>
            <a:r>
              <a:rPr lang="en-US" sz="1400" dirty="0"/>
              <a:t> </a:t>
            </a:r>
            <a:r>
              <a:rPr lang="en-US" sz="1400" dirty="0" err="1"/>
              <a:t>st</a:t>
            </a:r>
            <a:r>
              <a:rPr lang="en-US" sz="1400" dirty="0"/>
              <a:t>: cur = </a:t>
            </a:r>
            <a:r>
              <a:rPr lang="en-US" sz="1400" dirty="0" smtClean="0"/>
              <a:t>(cog</a:t>
            </a:r>
            <a:r>
              <a:rPr lang="en-US" sz="1400" dirty="0"/>
              <a:t>, 5)  since all neighbors has visited, skip</a:t>
            </a:r>
          </a:p>
          <a:p>
            <a:endParaRPr lang="en-US" dirty="0"/>
          </a:p>
          <a:p>
            <a:endParaRPr lang="en-US" dirty="0"/>
          </a:p>
          <a:p>
            <a:endParaRPr lang="en-US" dirty="0"/>
          </a:p>
          <a:p>
            <a:endParaRPr lang="en-US" dirty="0"/>
          </a:p>
          <a:p>
            <a:endParaRPr lang="en-US" dirty="0"/>
          </a:p>
          <a:p>
            <a:endParaRPr lang="en-US" dirty="0"/>
          </a:p>
          <a:p>
            <a:endParaRPr lang="en-US" dirty="0"/>
          </a:p>
          <a:p>
            <a:endParaRPr lang="en-US" dirty="0" smtClean="0"/>
          </a:p>
          <a:p>
            <a:endParaRPr lang="en-US" dirty="0"/>
          </a:p>
          <a:p>
            <a:endParaRPr lang="en-US" dirty="0" smtClean="0"/>
          </a:p>
          <a:p>
            <a:endParaRPr lang="en-US" dirty="0"/>
          </a:p>
        </p:txBody>
      </p:sp>
      <p:sp>
        <p:nvSpPr>
          <p:cNvPr id="5" name="Rectangle 4"/>
          <p:cNvSpPr/>
          <p:nvPr/>
        </p:nvSpPr>
        <p:spPr>
          <a:xfrm>
            <a:off x="-1" y="2323305"/>
            <a:ext cx="6875813" cy="2031325"/>
          </a:xfrm>
          <a:prstGeom prst="rect">
            <a:avLst/>
          </a:prstGeom>
        </p:spPr>
        <p:txBody>
          <a:bodyPr wrap="square">
            <a:spAutoFit/>
          </a:bodyPr>
          <a:lstStyle/>
          <a:p>
            <a:r>
              <a:rPr lang="en-US" sz="1400" b="1" dirty="0" smtClean="0">
                <a:solidFill>
                  <a:srgbClr val="7030A0"/>
                </a:solidFill>
                <a:latin typeface="Calibri" charset="0"/>
                <a:ea typeface="DengXian" charset="-122"/>
                <a:cs typeface="Times New Roman" charset="0"/>
              </a:rPr>
              <a:t>   while(</a:t>
            </a:r>
            <a:r>
              <a:rPr lang="en-US" sz="1400" b="1" dirty="0" err="1" smtClean="0">
                <a:solidFill>
                  <a:srgbClr val="7030A0"/>
                </a:solidFill>
                <a:latin typeface="Calibri" charset="0"/>
                <a:ea typeface="DengXian" charset="-122"/>
                <a:cs typeface="Times New Roman" charset="0"/>
              </a:rPr>
              <a:t>st.length</a:t>
            </a:r>
            <a:r>
              <a:rPr lang="en-US" sz="1400" b="1" dirty="0" smtClean="0">
                <a:solidFill>
                  <a:srgbClr val="7030A0"/>
                </a:solidFill>
                <a:latin typeface="Calibri" charset="0"/>
                <a:ea typeface="DengXian" charset="-122"/>
                <a:cs typeface="Times New Roman" charset="0"/>
              </a:rPr>
              <a:t> </a:t>
            </a:r>
            <a:r>
              <a:rPr lang="en-US" sz="1400" b="1" dirty="0">
                <a:solidFill>
                  <a:srgbClr val="7030A0"/>
                </a:solidFill>
                <a:latin typeface="Calibri" charset="0"/>
                <a:ea typeface="DengXian" charset="-122"/>
                <a:cs typeface="Times New Roman" charset="0"/>
              </a:rPr>
              <a:t>&gt; 0) {</a:t>
            </a:r>
          </a:p>
          <a:p>
            <a:r>
              <a:rPr lang="en-US" sz="1400" b="1" dirty="0">
                <a:solidFill>
                  <a:srgbClr val="7030A0"/>
                </a:solidFill>
                <a:latin typeface="Calibri" charset="0"/>
                <a:ea typeface="DengXian" charset="-122"/>
                <a:cs typeface="Times New Roman" charset="0"/>
              </a:rPr>
              <a:t>        </a:t>
            </a:r>
            <a:r>
              <a:rPr lang="en-US" sz="1400" b="1" dirty="0" err="1">
                <a:solidFill>
                  <a:srgbClr val="7030A0"/>
                </a:solidFill>
                <a:latin typeface="Calibri" charset="0"/>
                <a:ea typeface="DengXian" charset="-122"/>
                <a:cs typeface="Times New Roman" charset="0"/>
              </a:rPr>
              <a:t>var</a:t>
            </a:r>
            <a:r>
              <a:rPr lang="en-US" sz="1400" b="1" dirty="0">
                <a:solidFill>
                  <a:srgbClr val="7030A0"/>
                </a:solidFill>
                <a:latin typeface="Calibri" charset="0"/>
                <a:ea typeface="DengXian" charset="-122"/>
                <a:cs typeface="Times New Roman" charset="0"/>
              </a:rPr>
              <a:t> </a:t>
            </a:r>
            <a:r>
              <a:rPr lang="en-US" sz="1400" b="1" dirty="0" err="1">
                <a:solidFill>
                  <a:srgbClr val="7030A0"/>
                </a:solidFill>
                <a:latin typeface="Calibri" charset="0"/>
                <a:ea typeface="DengXian" charset="-122"/>
                <a:cs typeface="Times New Roman" charset="0"/>
              </a:rPr>
              <a:t>wordObj</a:t>
            </a:r>
            <a:r>
              <a:rPr lang="en-US" sz="1400" b="1" dirty="0">
                <a:solidFill>
                  <a:srgbClr val="7030A0"/>
                </a:solidFill>
                <a:latin typeface="Calibri" charset="0"/>
                <a:ea typeface="DengXian" charset="-122"/>
                <a:cs typeface="Times New Roman" charset="0"/>
              </a:rPr>
              <a:t> = </a:t>
            </a:r>
            <a:r>
              <a:rPr lang="en-US" sz="1400" b="1" dirty="0" err="1">
                <a:solidFill>
                  <a:srgbClr val="7030A0"/>
                </a:solidFill>
                <a:latin typeface="Calibri" charset="0"/>
                <a:ea typeface="DengXian" charset="-122"/>
                <a:cs typeface="Times New Roman" charset="0"/>
              </a:rPr>
              <a:t>st.shift</a:t>
            </a:r>
            <a:r>
              <a:rPr lang="en-US" sz="1400" b="1" dirty="0" smtClean="0">
                <a:solidFill>
                  <a:srgbClr val="7030A0"/>
                </a:solidFill>
                <a:latin typeface="Calibri" charset="0"/>
                <a:ea typeface="DengXian" charset="-122"/>
                <a:cs typeface="Times New Roman" charset="0"/>
              </a:rPr>
              <a:t>();</a:t>
            </a:r>
          </a:p>
          <a:p>
            <a:r>
              <a:rPr lang="en-US" sz="1400" b="1" dirty="0">
                <a:solidFill>
                  <a:srgbClr val="7030A0"/>
                </a:solidFill>
                <a:latin typeface="Calibri" charset="0"/>
                <a:ea typeface="DengXian" charset="-122"/>
                <a:cs typeface="Times New Roman" charset="0"/>
              </a:rPr>
              <a:t> </a:t>
            </a:r>
            <a:r>
              <a:rPr lang="en-US" sz="1400" b="1" dirty="0" smtClean="0">
                <a:solidFill>
                  <a:srgbClr val="7030A0"/>
                </a:solidFill>
                <a:latin typeface="Calibri" charset="0"/>
                <a:ea typeface="DengXian" charset="-122"/>
                <a:cs typeface="Times New Roman" charset="0"/>
              </a:rPr>
              <a:t>       for(let </a:t>
            </a:r>
            <a:r>
              <a:rPr lang="en-US" sz="1400" b="1" dirty="0">
                <a:solidFill>
                  <a:srgbClr val="7030A0"/>
                </a:solidFill>
                <a:latin typeface="Calibri" charset="0"/>
                <a:ea typeface="DengXian" charset="-122"/>
                <a:cs typeface="Times New Roman" charset="0"/>
              </a:rPr>
              <a:t>neighbor of _</a:t>
            </a:r>
            <a:r>
              <a:rPr lang="en-US" sz="1400" b="1" dirty="0" err="1">
                <a:solidFill>
                  <a:srgbClr val="7030A0"/>
                </a:solidFill>
                <a:latin typeface="Calibri" charset="0"/>
                <a:ea typeface="DengXian" charset="-122"/>
                <a:cs typeface="Times New Roman" charset="0"/>
              </a:rPr>
              <a:t>findNeighbors</a:t>
            </a:r>
            <a:r>
              <a:rPr lang="en-US" sz="1400" b="1" dirty="0">
                <a:solidFill>
                  <a:srgbClr val="7030A0"/>
                </a:solidFill>
                <a:latin typeface="Calibri" charset="0"/>
                <a:ea typeface="DengXian" charset="-122"/>
                <a:cs typeface="Times New Roman" charset="0"/>
              </a:rPr>
              <a:t>(</a:t>
            </a:r>
            <a:r>
              <a:rPr lang="en-US" sz="1400" b="1" dirty="0" err="1">
                <a:solidFill>
                  <a:srgbClr val="7030A0"/>
                </a:solidFill>
                <a:latin typeface="Calibri" charset="0"/>
                <a:ea typeface="DengXian" charset="-122"/>
                <a:cs typeface="Times New Roman" charset="0"/>
              </a:rPr>
              <a:t>wordObj.word</a:t>
            </a:r>
            <a:r>
              <a:rPr lang="en-US" sz="1400" b="1" dirty="0">
                <a:solidFill>
                  <a:srgbClr val="7030A0"/>
                </a:solidFill>
                <a:latin typeface="Calibri" charset="0"/>
                <a:ea typeface="DengXian" charset="-122"/>
                <a:cs typeface="Times New Roman" charset="0"/>
              </a:rPr>
              <a:t>, </a:t>
            </a:r>
            <a:r>
              <a:rPr lang="en-US" sz="1400" b="1" dirty="0" err="1">
                <a:solidFill>
                  <a:srgbClr val="7030A0"/>
                </a:solidFill>
                <a:latin typeface="Calibri" charset="0"/>
                <a:ea typeface="DengXian" charset="-122"/>
                <a:cs typeface="Times New Roman" charset="0"/>
              </a:rPr>
              <a:t>wordSet</a:t>
            </a:r>
            <a:r>
              <a:rPr lang="en-US" sz="1400" b="1" dirty="0">
                <a:solidFill>
                  <a:srgbClr val="7030A0"/>
                </a:solidFill>
                <a:latin typeface="Calibri" charset="0"/>
                <a:ea typeface="DengXian" charset="-122"/>
                <a:cs typeface="Times New Roman" charset="0"/>
              </a:rPr>
              <a:t>, </a:t>
            </a:r>
            <a:r>
              <a:rPr lang="en-US" sz="1400" b="1" dirty="0" err="1">
                <a:solidFill>
                  <a:srgbClr val="7030A0"/>
                </a:solidFill>
                <a:latin typeface="Calibri" charset="0"/>
                <a:ea typeface="DengXian" charset="-122"/>
                <a:cs typeface="Times New Roman" charset="0"/>
              </a:rPr>
              <a:t>nMap</a:t>
            </a:r>
            <a:r>
              <a:rPr lang="en-US" sz="1400" b="1" dirty="0">
                <a:solidFill>
                  <a:srgbClr val="7030A0"/>
                </a:solidFill>
                <a:latin typeface="Calibri" charset="0"/>
                <a:ea typeface="DengXian" charset="-122"/>
                <a:cs typeface="Times New Roman" charset="0"/>
              </a:rPr>
              <a:t>, </a:t>
            </a:r>
            <a:r>
              <a:rPr lang="en-US" sz="1400" b="1" dirty="0" err="1">
                <a:solidFill>
                  <a:srgbClr val="7030A0"/>
                </a:solidFill>
                <a:latin typeface="Calibri" charset="0"/>
                <a:ea typeface="DengXian" charset="-122"/>
                <a:cs typeface="Times New Roman" charset="0"/>
              </a:rPr>
              <a:t>endWord</a:t>
            </a:r>
            <a:r>
              <a:rPr lang="en-US" sz="1400" b="1" dirty="0" smtClean="0">
                <a:solidFill>
                  <a:srgbClr val="7030A0"/>
                </a:solidFill>
                <a:latin typeface="Calibri" charset="0"/>
                <a:ea typeface="DengXian" charset="-122"/>
                <a:cs typeface="Times New Roman" charset="0"/>
              </a:rPr>
              <a:t>)) </a:t>
            </a:r>
            <a:r>
              <a:rPr lang="en-US" sz="1400" b="1" dirty="0">
                <a:solidFill>
                  <a:srgbClr val="7030A0"/>
                </a:solidFill>
                <a:latin typeface="Calibri" charset="0"/>
                <a:ea typeface="DengXian" charset="-122"/>
                <a:cs typeface="Times New Roman" charset="0"/>
              </a:rPr>
              <a:t>{</a:t>
            </a:r>
          </a:p>
          <a:p>
            <a:r>
              <a:rPr lang="en-US" sz="1400" b="1" dirty="0">
                <a:solidFill>
                  <a:srgbClr val="7030A0"/>
                </a:solidFill>
                <a:latin typeface="Calibri" charset="0"/>
                <a:ea typeface="DengXian" charset="-122"/>
                <a:cs typeface="Times New Roman" charset="0"/>
              </a:rPr>
              <a:t>           </a:t>
            </a:r>
            <a:r>
              <a:rPr lang="en-US" sz="1400" b="1" dirty="0" smtClean="0">
                <a:solidFill>
                  <a:srgbClr val="7030A0"/>
                </a:solidFill>
                <a:latin typeface="Calibri" charset="0"/>
                <a:ea typeface="DengXian" charset="-122"/>
                <a:cs typeface="Times New Roman" charset="0"/>
              </a:rPr>
              <a:t>      if(distance[neighbor</a:t>
            </a:r>
            <a:r>
              <a:rPr lang="en-US" sz="1400" b="1" dirty="0">
                <a:solidFill>
                  <a:srgbClr val="7030A0"/>
                </a:solidFill>
                <a:latin typeface="Calibri" charset="0"/>
                <a:ea typeface="DengXian" charset="-122"/>
                <a:cs typeface="Times New Roman" charset="0"/>
              </a:rPr>
              <a:t>]) </a:t>
            </a:r>
            <a:r>
              <a:rPr lang="en-US" sz="1400" b="1" dirty="0" smtClean="0">
                <a:solidFill>
                  <a:srgbClr val="7030A0"/>
                </a:solidFill>
                <a:latin typeface="Calibri" charset="0"/>
                <a:ea typeface="DengXian" charset="-122"/>
                <a:cs typeface="Times New Roman" charset="0"/>
              </a:rPr>
              <a:t>  continue;</a:t>
            </a:r>
            <a:endParaRPr lang="en-US" sz="1400" b="1" dirty="0">
              <a:solidFill>
                <a:srgbClr val="7030A0"/>
              </a:solidFill>
              <a:latin typeface="Calibri" charset="0"/>
              <a:ea typeface="DengXian" charset="-122"/>
              <a:cs typeface="Times New Roman" charset="0"/>
            </a:endParaRPr>
          </a:p>
          <a:p>
            <a:r>
              <a:rPr lang="en-US" sz="1400" b="1" dirty="0">
                <a:solidFill>
                  <a:srgbClr val="7030A0"/>
                </a:solidFill>
                <a:latin typeface="Calibri" charset="0"/>
                <a:ea typeface="DengXian" charset="-122"/>
                <a:cs typeface="Times New Roman" charset="0"/>
              </a:rPr>
              <a:t>               </a:t>
            </a:r>
            <a:r>
              <a:rPr lang="en-US" sz="1400" b="1" dirty="0" smtClean="0">
                <a:solidFill>
                  <a:srgbClr val="7030A0"/>
                </a:solidFill>
                <a:latin typeface="Calibri" charset="0"/>
                <a:ea typeface="DengXian" charset="-122"/>
                <a:cs typeface="Times New Roman" charset="0"/>
              </a:rPr>
              <a:t>  </a:t>
            </a:r>
            <a:r>
              <a:rPr lang="en-US" sz="1400" b="1" dirty="0">
                <a:solidFill>
                  <a:srgbClr val="7030A0"/>
                </a:solidFill>
                <a:latin typeface="Calibri" charset="0"/>
                <a:ea typeface="DengXian" charset="-122"/>
                <a:cs typeface="Times New Roman" charset="0"/>
              </a:rPr>
              <a:t>distance[neighbor] = wordObj.length+1;</a:t>
            </a:r>
          </a:p>
          <a:p>
            <a:r>
              <a:rPr lang="en-US" sz="1400" b="1" dirty="0">
                <a:solidFill>
                  <a:srgbClr val="7030A0"/>
                </a:solidFill>
                <a:latin typeface="Calibri" charset="0"/>
                <a:ea typeface="DengXian" charset="-122"/>
                <a:cs typeface="Times New Roman" charset="0"/>
              </a:rPr>
              <a:t>                 </a:t>
            </a:r>
            <a:r>
              <a:rPr lang="en-US" sz="1400" b="1" dirty="0" err="1">
                <a:solidFill>
                  <a:srgbClr val="7030A0"/>
                </a:solidFill>
                <a:latin typeface="Calibri" charset="0"/>
                <a:ea typeface="DengXian" charset="-122"/>
                <a:cs typeface="Times New Roman" charset="0"/>
              </a:rPr>
              <a:t>st.push</a:t>
            </a:r>
            <a:r>
              <a:rPr lang="en-US" sz="1400" b="1" dirty="0">
                <a:solidFill>
                  <a:srgbClr val="7030A0"/>
                </a:solidFill>
                <a:latin typeface="Calibri" charset="0"/>
                <a:ea typeface="DengXian" charset="-122"/>
                <a:cs typeface="Times New Roman" charset="0"/>
              </a:rPr>
              <a:t>({word: neighbor, length: wordObj.length+1</a:t>
            </a:r>
            <a:r>
              <a:rPr lang="en-US" sz="1400" b="1" dirty="0" smtClean="0">
                <a:solidFill>
                  <a:srgbClr val="7030A0"/>
                </a:solidFill>
                <a:latin typeface="Calibri" charset="0"/>
                <a:ea typeface="DengXian" charset="-122"/>
                <a:cs typeface="Times New Roman" charset="0"/>
              </a:rPr>
              <a:t>});</a:t>
            </a:r>
            <a:endParaRPr lang="en-US" sz="1400" b="1" dirty="0">
              <a:solidFill>
                <a:srgbClr val="7030A0"/>
              </a:solidFill>
              <a:latin typeface="Calibri" charset="0"/>
              <a:ea typeface="DengXian" charset="-122"/>
              <a:cs typeface="Times New Roman" charset="0"/>
            </a:endParaRPr>
          </a:p>
          <a:p>
            <a:r>
              <a:rPr lang="en-US" sz="1400" b="1" dirty="0">
                <a:solidFill>
                  <a:srgbClr val="7030A0"/>
                </a:solidFill>
                <a:latin typeface="Calibri" charset="0"/>
                <a:ea typeface="DengXian" charset="-122"/>
                <a:cs typeface="Times New Roman" charset="0"/>
              </a:rPr>
              <a:t>        }</a:t>
            </a:r>
          </a:p>
          <a:p>
            <a:pPr indent="139700"/>
            <a:r>
              <a:rPr lang="en-US" sz="1400" b="1" dirty="0" smtClean="0">
                <a:solidFill>
                  <a:srgbClr val="7030A0"/>
                </a:solidFill>
                <a:latin typeface="Calibri" charset="0"/>
                <a:ea typeface="DengXian" charset="-122"/>
                <a:cs typeface="Times New Roman" charset="0"/>
              </a:rPr>
              <a:t>}</a:t>
            </a:r>
          </a:p>
          <a:p>
            <a:pPr indent="139700"/>
            <a:endParaRPr lang="en-US" sz="1400" dirty="0">
              <a:latin typeface="Calibri" charset="0"/>
              <a:ea typeface="DengXian" charset="-122"/>
              <a:cs typeface="Times New Roman" charset="0"/>
            </a:endParaRPr>
          </a:p>
        </p:txBody>
      </p:sp>
      <p:sp>
        <p:nvSpPr>
          <p:cNvPr id="6" name="Rectangle 5"/>
          <p:cNvSpPr/>
          <p:nvPr/>
        </p:nvSpPr>
        <p:spPr>
          <a:xfrm>
            <a:off x="1706089" y="3959317"/>
            <a:ext cx="5648199" cy="28931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139700"/>
            <a:r>
              <a:rPr lang="en-US" sz="1400" b="1" dirty="0" err="1">
                <a:solidFill>
                  <a:srgbClr val="FF0000"/>
                </a:solidFill>
                <a:latin typeface="Calibri" charset="0"/>
                <a:ea typeface="DengXian" charset="-122"/>
                <a:cs typeface="Times New Roman" charset="0"/>
              </a:rPr>
              <a:t>var</a:t>
            </a:r>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dfs</a:t>
            </a:r>
            <a:r>
              <a:rPr lang="en-US" sz="1400" b="1" dirty="0">
                <a:solidFill>
                  <a:srgbClr val="FF0000"/>
                </a:solidFill>
                <a:latin typeface="Calibri" charset="0"/>
                <a:ea typeface="DengXian" charset="-122"/>
                <a:cs typeface="Times New Roman" charset="0"/>
              </a:rPr>
              <a:t> = function(cur, res, </a:t>
            </a:r>
            <a:r>
              <a:rPr lang="en-US" sz="1400" b="1" dirty="0" err="1">
                <a:solidFill>
                  <a:srgbClr val="FF0000"/>
                </a:solidFill>
                <a:latin typeface="Calibri" charset="0"/>
                <a:ea typeface="DengXian" charset="-122"/>
                <a:cs typeface="Times New Roman" charset="0"/>
              </a:rPr>
              <a:t>arr</a:t>
            </a:r>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nMap</a:t>
            </a:r>
            <a:r>
              <a:rPr lang="en-US" sz="1400" b="1" dirty="0">
                <a:solidFill>
                  <a:srgbClr val="FF0000"/>
                </a:solidFill>
                <a:latin typeface="Calibri" charset="0"/>
                <a:ea typeface="DengXian" charset="-122"/>
                <a:cs typeface="Times New Roman" charset="0"/>
              </a:rPr>
              <a:t>, distance, </a:t>
            </a:r>
            <a:r>
              <a:rPr lang="en-US" sz="1400" b="1" dirty="0" err="1">
                <a:solidFill>
                  <a:srgbClr val="FF0000"/>
                </a:solidFill>
                <a:latin typeface="Calibri" charset="0"/>
                <a:ea typeface="DengXian" charset="-122"/>
                <a:cs typeface="Times New Roman" charset="0"/>
              </a:rPr>
              <a:t>endWord</a:t>
            </a:r>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beginWord</a:t>
            </a:r>
            <a:r>
              <a:rPr lang="en-US" sz="1400" b="1" dirty="0">
                <a:solidFill>
                  <a:srgbClr val="FF0000"/>
                </a:solidFill>
                <a:latin typeface="Calibri" charset="0"/>
                <a:ea typeface="DengXian" charset="-122"/>
                <a:cs typeface="Times New Roman" charset="0"/>
              </a:rPr>
              <a:t>) {</a:t>
            </a:r>
          </a:p>
          <a:p>
            <a:pPr indent="139700"/>
            <a:r>
              <a:rPr lang="en-US" sz="1400" b="1" dirty="0">
                <a:solidFill>
                  <a:srgbClr val="FF0000"/>
                </a:solidFill>
                <a:latin typeface="Calibri" charset="0"/>
                <a:ea typeface="DengXian" charset="-122"/>
                <a:cs typeface="Times New Roman" charset="0"/>
              </a:rPr>
              <a:t>    if(cur === </a:t>
            </a:r>
            <a:r>
              <a:rPr lang="en-US" sz="1400" b="1" dirty="0" err="1">
                <a:solidFill>
                  <a:srgbClr val="FF0000"/>
                </a:solidFill>
                <a:latin typeface="Calibri" charset="0"/>
                <a:ea typeface="DengXian" charset="-122"/>
                <a:cs typeface="Times New Roman" charset="0"/>
              </a:rPr>
              <a:t>endWord</a:t>
            </a:r>
            <a:r>
              <a:rPr lang="en-US" sz="1400" b="1" dirty="0">
                <a:solidFill>
                  <a:srgbClr val="FF0000"/>
                </a:solidFill>
                <a:latin typeface="Calibri" charset="0"/>
                <a:ea typeface="DengXian" charset="-122"/>
                <a:cs typeface="Times New Roman" charset="0"/>
              </a:rPr>
              <a:t>) {</a:t>
            </a:r>
          </a:p>
          <a:p>
            <a:pPr indent="139700"/>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res.push</a:t>
            </a:r>
            <a:r>
              <a:rPr lang="en-US" sz="1400" b="1" dirty="0">
                <a:solidFill>
                  <a:srgbClr val="FF0000"/>
                </a:solidFill>
                <a:latin typeface="Calibri" charset="0"/>
                <a:ea typeface="DengXian" charset="-122"/>
                <a:cs typeface="Times New Roman" charset="0"/>
              </a:rPr>
              <a:t>([</a:t>
            </a:r>
            <a:r>
              <a:rPr lang="en-US" sz="1400" b="1" dirty="0" err="1">
                <a:solidFill>
                  <a:srgbClr val="FF0000"/>
                </a:solidFill>
                <a:latin typeface="Calibri" charset="0"/>
                <a:ea typeface="DengXian" charset="-122"/>
                <a:cs typeface="Times New Roman" charset="0"/>
              </a:rPr>
              <a:t>beginWord</a:t>
            </a:r>
            <a:r>
              <a:rPr lang="en-US" sz="1400" b="1" dirty="0">
                <a:solidFill>
                  <a:srgbClr val="FF0000"/>
                </a:solidFill>
                <a:latin typeface="Calibri" charset="0"/>
                <a:ea typeface="DengXian" charset="-122"/>
                <a:cs typeface="Times New Roman" charset="0"/>
              </a:rPr>
              <a:t>].</a:t>
            </a:r>
            <a:r>
              <a:rPr lang="en-US" sz="1400" b="1" dirty="0" err="1">
                <a:solidFill>
                  <a:srgbClr val="FF0000"/>
                </a:solidFill>
                <a:latin typeface="Calibri" charset="0"/>
                <a:ea typeface="DengXian" charset="-122"/>
                <a:cs typeface="Times New Roman" charset="0"/>
              </a:rPr>
              <a:t>concat</a:t>
            </a:r>
            <a:r>
              <a:rPr lang="en-US" sz="1400" b="1" dirty="0">
                <a:solidFill>
                  <a:srgbClr val="FF0000"/>
                </a:solidFill>
                <a:latin typeface="Calibri" charset="0"/>
                <a:ea typeface="DengXian" charset="-122"/>
                <a:cs typeface="Times New Roman" charset="0"/>
              </a:rPr>
              <a:t>(</a:t>
            </a:r>
            <a:r>
              <a:rPr lang="en-US" sz="1400" b="1" dirty="0" err="1">
                <a:solidFill>
                  <a:srgbClr val="FF0000"/>
                </a:solidFill>
                <a:latin typeface="Calibri" charset="0"/>
                <a:ea typeface="DengXian" charset="-122"/>
                <a:cs typeface="Times New Roman" charset="0"/>
              </a:rPr>
              <a:t>arr.slice</a:t>
            </a:r>
            <a:r>
              <a:rPr lang="en-US" sz="1400" b="1" dirty="0">
                <a:solidFill>
                  <a:srgbClr val="FF0000"/>
                </a:solidFill>
                <a:latin typeface="Calibri" charset="0"/>
                <a:ea typeface="DengXian" charset="-122"/>
                <a:cs typeface="Times New Roman" charset="0"/>
              </a:rPr>
              <a:t>(0)));</a:t>
            </a:r>
          </a:p>
          <a:p>
            <a:pPr indent="139700"/>
            <a:r>
              <a:rPr lang="en-US" sz="1400" b="1" dirty="0">
                <a:solidFill>
                  <a:srgbClr val="FF0000"/>
                </a:solidFill>
                <a:latin typeface="Calibri" charset="0"/>
                <a:ea typeface="DengXian" charset="-122"/>
                <a:cs typeface="Times New Roman" charset="0"/>
              </a:rPr>
              <a:t>        return;</a:t>
            </a:r>
          </a:p>
          <a:p>
            <a:pPr indent="139700"/>
            <a:r>
              <a:rPr lang="en-US" sz="1400" b="1" dirty="0">
                <a:solidFill>
                  <a:srgbClr val="FF0000"/>
                </a:solidFill>
                <a:latin typeface="Calibri" charset="0"/>
                <a:ea typeface="DengXian" charset="-122"/>
                <a:cs typeface="Times New Roman" charset="0"/>
              </a:rPr>
              <a:t>    }</a:t>
            </a:r>
          </a:p>
          <a:p>
            <a:pPr indent="139700"/>
            <a:r>
              <a:rPr lang="en-US" sz="1400" b="1" dirty="0">
                <a:solidFill>
                  <a:srgbClr val="FF0000"/>
                </a:solidFill>
                <a:latin typeface="Calibri" charset="0"/>
                <a:ea typeface="DengXian" charset="-122"/>
                <a:cs typeface="Times New Roman" charset="0"/>
              </a:rPr>
              <a:t>    for(</a:t>
            </a:r>
            <a:r>
              <a:rPr lang="en-US" sz="1400" b="1" dirty="0" err="1">
                <a:solidFill>
                  <a:srgbClr val="FF0000"/>
                </a:solidFill>
                <a:latin typeface="Calibri" charset="0"/>
                <a:ea typeface="DengXian" charset="-122"/>
                <a:cs typeface="Times New Roman" charset="0"/>
              </a:rPr>
              <a:t>var</a:t>
            </a:r>
            <a:r>
              <a:rPr lang="en-US" sz="1400" b="1" dirty="0">
                <a:solidFill>
                  <a:srgbClr val="FF0000"/>
                </a:solidFill>
                <a:latin typeface="Calibri" charset="0"/>
                <a:ea typeface="DengXian" charset="-122"/>
                <a:cs typeface="Times New Roman" charset="0"/>
              </a:rPr>
              <a:t> neighbor of </a:t>
            </a:r>
            <a:r>
              <a:rPr lang="en-US" sz="1400" b="1" dirty="0" err="1">
                <a:solidFill>
                  <a:srgbClr val="FF0000"/>
                </a:solidFill>
                <a:latin typeface="Calibri" charset="0"/>
                <a:ea typeface="DengXian" charset="-122"/>
                <a:cs typeface="Times New Roman" charset="0"/>
              </a:rPr>
              <a:t>nMap</a:t>
            </a:r>
            <a:r>
              <a:rPr lang="en-US" sz="1400" b="1" dirty="0">
                <a:solidFill>
                  <a:srgbClr val="FF0000"/>
                </a:solidFill>
                <a:latin typeface="Calibri" charset="0"/>
                <a:ea typeface="DengXian" charset="-122"/>
                <a:cs typeface="Times New Roman" charset="0"/>
              </a:rPr>
              <a:t>[cur]) {</a:t>
            </a:r>
          </a:p>
          <a:p>
            <a:pPr indent="139700"/>
            <a:r>
              <a:rPr lang="en-US" sz="1400" b="1" dirty="0">
                <a:solidFill>
                  <a:srgbClr val="FF0000"/>
                </a:solidFill>
                <a:latin typeface="Calibri" charset="0"/>
                <a:ea typeface="DengXian" charset="-122"/>
                <a:cs typeface="Times New Roman" charset="0"/>
              </a:rPr>
              <a:t>        </a:t>
            </a:r>
            <a:r>
              <a:rPr lang="en-US" sz="1400" b="1" dirty="0">
                <a:solidFill>
                  <a:srgbClr val="7030A0"/>
                </a:solidFill>
                <a:latin typeface="Calibri" charset="0"/>
                <a:ea typeface="DengXian" charset="-122"/>
                <a:cs typeface="Times New Roman" charset="0"/>
              </a:rPr>
              <a:t>if(distance[neighbor] === distance[cur] + 1) {</a:t>
            </a:r>
          </a:p>
          <a:p>
            <a:pPr indent="139700"/>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arr.push</a:t>
            </a:r>
            <a:r>
              <a:rPr lang="en-US" sz="1400" b="1" dirty="0">
                <a:solidFill>
                  <a:srgbClr val="FF0000"/>
                </a:solidFill>
                <a:latin typeface="Calibri" charset="0"/>
                <a:ea typeface="DengXian" charset="-122"/>
                <a:cs typeface="Times New Roman" charset="0"/>
              </a:rPr>
              <a:t>(neighbor);</a:t>
            </a:r>
          </a:p>
          <a:p>
            <a:pPr indent="139700"/>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dfs</a:t>
            </a:r>
            <a:r>
              <a:rPr lang="en-US" sz="1400" b="1" dirty="0">
                <a:solidFill>
                  <a:srgbClr val="FF0000"/>
                </a:solidFill>
                <a:latin typeface="Calibri" charset="0"/>
                <a:ea typeface="DengXian" charset="-122"/>
                <a:cs typeface="Times New Roman" charset="0"/>
              </a:rPr>
              <a:t>(neighbor, res, </a:t>
            </a:r>
            <a:r>
              <a:rPr lang="en-US" sz="1400" b="1" dirty="0" err="1">
                <a:solidFill>
                  <a:srgbClr val="FF0000"/>
                </a:solidFill>
                <a:latin typeface="Calibri" charset="0"/>
                <a:ea typeface="DengXian" charset="-122"/>
                <a:cs typeface="Times New Roman" charset="0"/>
              </a:rPr>
              <a:t>arr</a:t>
            </a:r>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nMap</a:t>
            </a:r>
            <a:r>
              <a:rPr lang="en-US" sz="1400" b="1" dirty="0">
                <a:solidFill>
                  <a:srgbClr val="FF0000"/>
                </a:solidFill>
                <a:latin typeface="Calibri" charset="0"/>
                <a:ea typeface="DengXian" charset="-122"/>
                <a:cs typeface="Times New Roman" charset="0"/>
              </a:rPr>
              <a:t>, distance, </a:t>
            </a:r>
            <a:r>
              <a:rPr lang="en-US" sz="1400" b="1" dirty="0" err="1">
                <a:solidFill>
                  <a:srgbClr val="FF0000"/>
                </a:solidFill>
                <a:latin typeface="Calibri" charset="0"/>
                <a:ea typeface="DengXian" charset="-122"/>
                <a:cs typeface="Times New Roman" charset="0"/>
              </a:rPr>
              <a:t>endWord</a:t>
            </a:r>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beginWord</a:t>
            </a:r>
            <a:r>
              <a:rPr lang="en-US" sz="1400" b="1" dirty="0">
                <a:solidFill>
                  <a:srgbClr val="FF0000"/>
                </a:solidFill>
                <a:latin typeface="Calibri" charset="0"/>
                <a:ea typeface="DengXian" charset="-122"/>
                <a:cs typeface="Times New Roman" charset="0"/>
              </a:rPr>
              <a:t>);</a:t>
            </a:r>
          </a:p>
          <a:p>
            <a:pPr indent="139700"/>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arr.pop</a:t>
            </a:r>
            <a:r>
              <a:rPr lang="en-US" sz="1400" b="1" dirty="0">
                <a:solidFill>
                  <a:srgbClr val="FF0000"/>
                </a:solidFill>
                <a:latin typeface="Calibri" charset="0"/>
                <a:ea typeface="DengXian" charset="-122"/>
                <a:cs typeface="Times New Roman" charset="0"/>
              </a:rPr>
              <a:t>();</a:t>
            </a:r>
          </a:p>
          <a:p>
            <a:pPr indent="139700"/>
            <a:r>
              <a:rPr lang="en-US" sz="1400" b="1" dirty="0">
                <a:solidFill>
                  <a:srgbClr val="FF0000"/>
                </a:solidFill>
                <a:latin typeface="Calibri" charset="0"/>
                <a:ea typeface="DengXian" charset="-122"/>
                <a:cs typeface="Times New Roman" charset="0"/>
              </a:rPr>
              <a:t>        }</a:t>
            </a:r>
          </a:p>
          <a:p>
            <a:pPr indent="139700"/>
            <a:r>
              <a:rPr lang="en-US" sz="1400" b="1" dirty="0">
                <a:solidFill>
                  <a:srgbClr val="FF0000"/>
                </a:solidFill>
                <a:latin typeface="Calibri" charset="0"/>
                <a:ea typeface="DengXian" charset="-122"/>
                <a:cs typeface="Times New Roman" charset="0"/>
              </a:rPr>
              <a:t>    }</a:t>
            </a:r>
          </a:p>
          <a:p>
            <a:pPr indent="139700"/>
            <a:r>
              <a:rPr lang="en-US" sz="1400" b="1" dirty="0">
                <a:solidFill>
                  <a:srgbClr val="FF0000"/>
                </a:solidFill>
                <a:latin typeface="Calibri" charset="0"/>
                <a:ea typeface="DengXian" charset="-122"/>
                <a:cs typeface="Times New Roman" charset="0"/>
              </a:rPr>
              <a:t>};</a:t>
            </a:r>
            <a:endParaRPr lang="en-US" sz="1400" b="1" dirty="0">
              <a:solidFill>
                <a:srgbClr val="FF0000"/>
              </a:solidFill>
              <a:latin typeface="Calibri" charset="0"/>
              <a:ea typeface="DengXian" charset="-122"/>
              <a:cs typeface="Times New Roman" charset="0"/>
            </a:endParaRPr>
          </a:p>
        </p:txBody>
      </p:sp>
    </p:spTree>
    <p:extLst>
      <p:ext uri="{BB962C8B-B14F-4D97-AF65-F5344CB8AC3E}">
        <p14:creationId xmlns:p14="http://schemas.microsoft.com/office/powerpoint/2010/main" val="1349179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43109" cy="313150"/>
          </a:xfrm>
        </p:spPr>
        <p:txBody>
          <a:bodyPr>
            <a:normAutofit fontScale="90000"/>
          </a:bodyPr>
          <a:lstStyle/>
          <a:p>
            <a:r>
              <a:rPr lang="en-US" sz="1800" dirty="0" smtClean="0"/>
              <a:t>Shortest path from single source</a:t>
            </a:r>
            <a:endParaRPr lang="en-US" sz="2800" b="1" dirty="0"/>
          </a:p>
        </p:txBody>
      </p:sp>
      <p:sp>
        <p:nvSpPr>
          <p:cNvPr id="3" name="Rectangle 2"/>
          <p:cNvSpPr/>
          <p:nvPr/>
        </p:nvSpPr>
        <p:spPr>
          <a:xfrm>
            <a:off x="0" y="313150"/>
            <a:ext cx="11618026" cy="1815882"/>
          </a:xfrm>
          <a:prstGeom prst="rect">
            <a:avLst/>
          </a:prstGeom>
        </p:spPr>
        <p:txBody>
          <a:bodyPr wrap="square">
            <a:spAutoFit/>
          </a:bodyPr>
          <a:lstStyle/>
          <a:p>
            <a:r>
              <a:rPr lang="en-US" sz="1400" dirty="0" smtClean="0"/>
              <a:t>Reconstruct </a:t>
            </a:r>
            <a:r>
              <a:rPr lang="en-US" sz="1400" dirty="0" err="1" smtClean="0"/>
              <a:t>itnerary</a:t>
            </a:r>
            <a:r>
              <a:rPr lang="en-US" sz="1400" dirty="0" smtClean="0"/>
              <a:t> </a:t>
            </a:r>
            <a:r>
              <a:rPr lang="en-US" sz="1400" dirty="0"/>
              <a:t>: Given a list of airline tickets represented by pairs of departure and arrival airports [from, to], reconstruct the itinerary in order. All of the tickets belong to a man who departs from JFK. Thus, the itinerary must begin with JFK</a:t>
            </a:r>
            <a:r>
              <a:rPr lang="en-US" sz="1400" dirty="0" smtClean="0"/>
              <a:t>. </a:t>
            </a:r>
            <a:r>
              <a:rPr lang="en-US" sz="1400" dirty="0" err="1" smtClean="0"/>
              <a:t>Note:If</a:t>
            </a:r>
            <a:r>
              <a:rPr lang="en-US" sz="1400" dirty="0" smtClean="0"/>
              <a:t> </a:t>
            </a:r>
            <a:r>
              <a:rPr lang="en-US" sz="1400" dirty="0"/>
              <a:t>there are multiple valid itineraries, you should return the itinerary that has the smallest lexical order when read as a single string. For example, the itinerary ["JFK", "LGA"] has a smaller lexical order than ["JFK", "LGB"].All airports are represented by three capital letters (IATA code).You may assume all tickets form at least one valid itinerary</a:t>
            </a:r>
            <a:r>
              <a:rPr lang="en-US" sz="1400" dirty="0" smtClean="0"/>
              <a:t>.</a:t>
            </a:r>
          </a:p>
          <a:p>
            <a:r>
              <a:rPr lang="en-US" sz="1400" dirty="0" smtClean="0"/>
              <a:t>Example </a:t>
            </a:r>
            <a:r>
              <a:rPr lang="en-US" sz="1400" dirty="0"/>
              <a:t>1:Input: tickets = [["MUC", "LHR"], ["JFK", "MUC"], ["SFO", "SJC"], ["LHR", "SFO</a:t>
            </a:r>
            <a:r>
              <a:rPr lang="en-US" sz="1400" dirty="0" smtClean="0"/>
              <a:t>"]]     Output</a:t>
            </a:r>
            <a:r>
              <a:rPr lang="en-US" sz="1400" dirty="0"/>
              <a:t>: ["JFK", "MUC", "LHR", "SFO", "SJC</a:t>
            </a:r>
            <a:r>
              <a:rPr lang="en-US" sz="1400" dirty="0" smtClean="0"/>
              <a:t>"]</a:t>
            </a:r>
          </a:p>
          <a:p>
            <a:r>
              <a:rPr lang="en-US" sz="1400" dirty="0" smtClean="0"/>
              <a:t>Example </a:t>
            </a:r>
            <a:r>
              <a:rPr lang="en-US" sz="1400" dirty="0"/>
              <a:t>2:Input: tickets = [["JFK","SFO"],["JFK","ATL"],["SFO","ATL"],["ATL","JFK"],["ATL","SFO</a:t>
            </a:r>
            <a:r>
              <a:rPr lang="en-US" sz="1400" dirty="0" smtClean="0"/>
              <a:t>"]]    Output</a:t>
            </a:r>
            <a:r>
              <a:rPr lang="en-US" sz="1400" dirty="0"/>
              <a:t>: ["JFK","ATL","JFK","SFO","ATL","SFO</a:t>
            </a:r>
            <a:r>
              <a:rPr lang="en-US" sz="1400" dirty="0" smtClean="0"/>
              <a:t>"]</a:t>
            </a:r>
          </a:p>
          <a:p>
            <a:r>
              <a:rPr lang="en-US" sz="1400" dirty="0" smtClean="0"/>
              <a:t>Explanation</a:t>
            </a:r>
            <a:r>
              <a:rPr lang="en-US" sz="1400" dirty="0"/>
              <a:t>: Another possible reconstruction is ["JFK","SFO","ATL","JFK","ATL","SFO"]. But it is larger in lexical order.</a:t>
            </a:r>
            <a:endParaRPr lang="en-US" sz="1400" dirty="0" smtClean="0">
              <a:latin typeface="Calibri" charset="0"/>
              <a:ea typeface="DengXian" charset="-122"/>
              <a:cs typeface="Times New Roman" charset="0"/>
            </a:endParaRPr>
          </a:p>
          <a:p>
            <a:endParaRPr lang="en-US" sz="1400" dirty="0" smtClean="0">
              <a:latin typeface="Calibri" charset="0"/>
              <a:ea typeface="DengXian" charset="-122"/>
              <a:cs typeface="Times New Roman" charset="0"/>
            </a:endParaRPr>
          </a:p>
        </p:txBody>
      </p:sp>
      <p:pic>
        <p:nvPicPr>
          <p:cNvPr id="7" name="Picture 6"/>
          <p:cNvPicPr>
            <a:picLocks noChangeAspect="1"/>
          </p:cNvPicPr>
          <p:nvPr/>
        </p:nvPicPr>
        <p:blipFill>
          <a:blip r:embed="rId3"/>
          <a:stretch>
            <a:fillRect/>
          </a:stretch>
        </p:blipFill>
        <p:spPr>
          <a:xfrm>
            <a:off x="7312472" y="1918194"/>
            <a:ext cx="4879528" cy="2891970"/>
          </a:xfrm>
          <a:prstGeom prst="rect">
            <a:avLst/>
          </a:prstGeom>
        </p:spPr>
      </p:pic>
      <p:pic>
        <p:nvPicPr>
          <p:cNvPr id="8" name="Picture 7"/>
          <p:cNvPicPr>
            <a:picLocks noChangeAspect="1"/>
          </p:cNvPicPr>
          <p:nvPr/>
        </p:nvPicPr>
        <p:blipFill>
          <a:blip r:embed="rId4"/>
          <a:stretch>
            <a:fillRect/>
          </a:stretch>
        </p:blipFill>
        <p:spPr>
          <a:xfrm>
            <a:off x="3479213" y="1918194"/>
            <a:ext cx="3833259" cy="2226294"/>
          </a:xfrm>
          <a:prstGeom prst="rect">
            <a:avLst/>
          </a:prstGeom>
        </p:spPr>
      </p:pic>
      <p:sp>
        <p:nvSpPr>
          <p:cNvPr id="9" name="TextBox 8"/>
          <p:cNvSpPr txBox="1"/>
          <p:nvPr/>
        </p:nvSpPr>
        <p:spPr>
          <a:xfrm>
            <a:off x="0" y="1991510"/>
            <a:ext cx="5111350" cy="3662541"/>
          </a:xfrm>
          <a:prstGeom prst="rect">
            <a:avLst/>
          </a:prstGeom>
          <a:noFill/>
        </p:spPr>
        <p:txBody>
          <a:bodyPr wrap="square" rtlCol="0">
            <a:spAutoFit/>
          </a:bodyPr>
          <a:lstStyle/>
          <a:p>
            <a:r>
              <a:rPr lang="en-US" sz="1400" dirty="0" smtClean="0"/>
              <a:t>Construct a map for each node and </a:t>
            </a:r>
          </a:p>
          <a:p>
            <a:r>
              <a:rPr lang="en-US" sz="1400" dirty="0" smtClean="0"/>
              <a:t>store its neighbors in lexical order</a:t>
            </a:r>
          </a:p>
          <a:p>
            <a:r>
              <a:rPr lang="en-US" sz="1400" dirty="0" smtClean="0"/>
              <a:t>Each time, we pick the largest one in </a:t>
            </a:r>
          </a:p>
          <a:p>
            <a:r>
              <a:rPr lang="en-US" sz="1400" dirty="0" smtClean="0"/>
              <a:t>neighbor array to be next node, </a:t>
            </a:r>
          </a:p>
          <a:p>
            <a:r>
              <a:rPr lang="en-US" sz="1400" dirty="0" smtClean="0"/>
              <a:t>also delete it in the array make sure</a:t>
            </a:r>
          </a:p>
          <a:p>
            <a:r>
              <a:rPr lang="en-US" sz="1400" dirty="0" smtClean="0"/>
              <a:t> it won’t get visited again.</a:t>
            </a:r>
          </a:p>
          <a:p>
            <a:endParaRPr lang="en-US" sz="1400" dirty="0" smtClean="0"/>
          </a:p>
          <a:p>
            <a:r>
              <a:rPr lang="en-US" sz="1400" dirty="0" err="1" smtClean="0"/>
              <a:t>e.g</a:t>
            </a:r>
            <a:r>
              <a:rPr lang="en-US" sz="1400" dirty="0" smtClean="0"/>
              <a:t>: JFK: [KUL, NRT]</a:t>
            </a:r>
          </a:p>
          <a:p>
            <a:r>
              <a:rPr lang="en-US" sz="1400" dirty="0" smtClean="0"/>
              <a:t>       NRT: [JFK]</a:t>
            </a:r>
          </a:p>
          <a:p>
            <a:r>
              <a:rPr lang="en-US" sz="1400" dirty="0" err="1" smtClean="0"/>
              <a:t>curNode</a:t>
            </a:r>
            <a:r>
              <a:rPr lang="en-US" sz="1400" dirty="0" smtClean="0"/>
              <a:t>= </a:t>
            </a:r>
            <a:r>
              <a:rPr lang="en-US" sz="1400" dirty="0" smtClean="0">
                <a:solidFill>
                  <a:srgbClr val="7030A0"/>
                </a:solidFill>
              </a:rPr>
              <a:t>JFK</a:t>
            </a:r>
            <a:r>
              <a:rPr lang="en-US" sz="1400" dirty="0" smtClean="0"/>
              <a:t>, pick the largest from [KUL, NRT] is NRT, </a:t>
            </a:r>
          </a:p>
          <a:p>
            <a:r>
              <a:rPr lang="en-US" sz="1400" dirty="0" smtClean="0"/>
              <a:t>                    also remove NRT from list, </a:t>
            </a:r>
          </a:p>
          <a:p>
            <a:r>
              <a:rPr lang="en-US" sz="1400" dirty="0" err="1" smtClean="0"/>
              <a:t>curNode</a:t>
            </a:r>
            <a:r>
              <a:rPr lang="en-US" sz="1400" dirty="0" smtClean="0"/>
              <a:t> = </a:t>
            </a:r>
            <a:r>
              <a:rPr lang="en-US" sz="1400" dirty="0" smtClean="0">
                <a:solidFill>
                  <a:srgbClr val="7030A0"/>
                </a:solidFill>
              </a:rPr>
              <a:t>NRT</a:t>
            </a:r>
            <a:r>
              <a:rPr lang="en-US" sz="1400" dirty="0" smtClean="0"/>
              <a:t> pick the largest  from [JFK] is JFK,</a:t>
            </a:r>
          </a:p>
          <a:p>
            <a:r>
              <a:rPr lang="en-US" sz="1400" dirty="0" err="1" smtClean="0"/>
              <a:t>curNode</a:t>
            </a:r>
            <a:r>
              <a:rPr lang="en-US" sz="1400" dirty="0" smtClean="0"/>
              <a:t> = </a:t>
            </a:r>
            <a:r>
              <a:rPr lang="en-US" sz="1400" dirty="0" smtClean="0">
                <a:solidFill>
                  <a:srgbClr val="7030A0"/>
                </a:solidFill>
              </a:rPr>
              <a:t>JFK</a:t>
            </a:r>
            <a:r>
              <a:rPr lang="en-US" sz="1400" dirty="0" smtClean="0"/>
              <a:t>  pick the largest  from [KUL] is KUL</a:t>
            </a:r>
          </a:p>
          <a:p>
            <a:r>
              <a:rPr lang="en-US" sz="1400" dirty="0" err="1" smtClean="0"/>
              <a:t>curNode</a:t>
            </a:r>
            <a:r>
              <a:rPr lang="en-US" sz="1400" dirty="0" smtClean="0"/>
              <a:t> = </a:t>
            </a:r>
            <a:r>
              <a:rPr lang="en-US" sz="1400" dirty="0" smtClean="0">
                <a:solidFill>
                  <a:srgbClr val="7030A0"/>
                </a:solidFill>
              </a:rPr>
              <a:t>KUL</a:t>
            </a:r>
            <a:r>
              <a:rPr lang="en-US" sz="1400" dirty="0" smtClean="0"/>
              <a:t>, KUL has no neighbor, stop</a:t>
            </a:r>
          </a:p>
          <a:p>
            <a:endParaRPr lang="en-US" dirty="0" smtClean="0"/>
          </a:p>
          <a:p>
            <a:endParaRPr lang="en-US" dirty="0"/>
          </a:p>
        </p:txBody>
      </p:sp>
      <p:sp>
        <p:nvSpPr>
          <p:cNvPr id="11" name="Rectangle 10"/>
          <p:cNvSpPr/>
          <p:nvPr/>
        </p:nvSpPr>
        <p:spPr>
          <a:xfrm>
            <a:off x="8063345" y="4969131"/>
            <a:ext cx="5262000" cy="2092881"/>
          </a:xfrm>
          <a:prstGeom prst="rect">
            <a:avLst/>
          </a:prstGeom>
        </p:spPr>
        <p:txBody>
          <a:bodyPr wrap="square">
            <a:spAutoFit/>
          </a:bodyPr>
          <a:lstStyle/>
          <a:p>
            <a:pPr indent="139700"/>
            <a:r>
              <a:rPr lang="en-US" sz="1600" b="1" dirty="0">
                <a:solidFill>
                  <a:srgbClr val="7030A0"/>
                </a:solidFill>
                <a:latin typeface="Calibri" charset="0"/>
                <a:ea typeface="DengXian" charset="-122"/>
                <a:cs typeface="Times New Roman" charset="0"/>
              </a:rPr>
              <a:t>for(</a:t>
            </a:r>
            <a:r>
              <a:rPr lang="en-US" sz="1600" b="1" dirty="0" err="1">
                <a:solidFill>
                  <a:srgbClr val="7030A0"/>
                </a:solidFill>
                <a:latin typeface="Calibri" charset="0"/>
                <a:ea typeface="DengXian" charset="-122"/>
                <a:cs typeface="Times New Roman" charset="0"/>
              </a:rPr>
              <a:t>var</a:t>
            </a:r>
            <a:r>
              <a:rPr lang="en-US" sz="1600" b="1" dirty="0">
                <a:solidFill>
                  <a:srgbClr val="7030A0"/>
                </a:solidFill>
                <a:latin typeface="Calibri" charset="0"/>
                <a:ea typeface="DengXian" charset="-122"/>
                <a:cs typeface="Times New Roman" charset="0"/>
              </a:rPr>
              <a:t> key in map) {</a:t>
            </a:r>
          </a:p>
          <a:p>
            <a:pPr indent="139700"/>
            <a:r>
              <a:rPr lang="en-US" sz="1600" b="1" dirty="0">
                <a:solidFill>
                  <a:srgbClr val="7030A0"/>
                </a:solidFill>
                <a:latin typeface="Calibri" charset="0"/>
                <a:ea typeface="DengXian" charset="-122"/>
                <a:cs typeface="Times New Roman" charset="0"/>
              </a:rPr>
              <a:t>        map[key].sort((a, b) =&gt; {</a:t>
            </a:r>
          </a:p>
          <a:p>
            <a:pPr indent="139700"/>
            <a:r>
              <a:rPr lang="en-US" sz="1600" b="1" dirty="0">
                <a:solidFill>
                  <a:srgbClr val="7030A0"/>
                </a:solidFill>
                <a:latin typeface="Calibri" charset="0"/>
                <a:ea typeface="DengXian" charset="-122"/>
                <a:cs typeface="Times New Roman" charset="0"/>
              </a:rPr>
              <a:t>            if(a&gt;b)  return 1;</a:t>
            </a:r>
          </a:p>
          <a:p>
            <a:pPr indent="139700"/>
            <a:r>
              <a:rPr lang="en-US" sz="1600" b="1" dirty="0">
                <a:solidFill>
                  <a:srgbClr val="7030A0"/>
                </a:solidFill>
                <a:latin typeface="Calibri" charset="0"/>
                <a:ea typeface="DengXian" charset="-122"/>
                <a:cs typeface="Times New Roman" charset="0"/>
              </a:rPr>
              <a:t>            if(a&lt;b)  return -1;</a:t>
            </a:r>
          </a:p>
          <a:p>
            <a:pPr indent="139700"/>
            <a:r>
              <a:rPr lang="en-US" sz="1600" b="1" dirty="0">
                <a:solidFill>
                  <a:srgbClr val="7030A0"/>
                </a:solidFill>
                <a:latin typeface="Calibri" charset="0"/>
                <a:ea typeface="DengXian" charset="-122"/>
                <a:cs typeface="Times New Roman" charset="0"/>
              </a:rPr>
              <a:t>            return 0;</a:t>
            </a:r>
          </a:p>
          <a:p>
            <a:pPr indent="139700"/>
            <a:r>
              <a:rPr lang="en-US" sz="1600" b="1" dirty="0">
                <a:solidFill>
                  <a:srgbClr val="7030A0"/>
                </a:solidFill>
                <a:latin typeface="Calibri" charset="0"/>
                <a:ea typeface="DengXian" charset="-122"/>
                <a:cs typeface="Times New Roman" charset="0"/>
              </a:rPr>
              <a:t>        });</a:t>
            </a:r>
          </a:p>
          <a:p>
            <a:pPr indent="139700"/>
            <a:r>
              <a:rPr lang="en-US" sz="1600" b="1" dirty="0">
                <a:solidFill>
                  <a:srgbClr val="7030A0"/>
                </a:solidFill>
                <a:latin typeface="Calibri" charset="0"/>
                <a:ea typeface="DengXian" charset="-122"/>
                <a:cs typeface="Times New Roman" charset="0"/>
              </a:rPr>
              <a:t>    }</a:t>
            </a:r>
          </a:p>
          <a:p>
            <a:pPr indent="139700"/>
            <a:r>
              <a:rPr lang="en-US" dirty="0">
                <a:latin typeface="Calibri" charset="0"/>
                <a:ea typeface="DengXian" charset="-122"/>
                <a:cs typeface="Times New Roman" charset="0"/>
              </a:rPr>
              <a:t> </a:t>
            </a:r>
            <a:endParaRPr lang="en-US" dirty="0">
              <a:effectLst/>
              <a:latin typeface="Calibri" charset="0"/>
              <a:ea typeface="DengXian" charset="-122"/>
              <a:cs typeface="Times New Roman" charset="0"/>
            </a:endParaRPr>
          </a:p>
        </p:txBody>
      </p:sp>
      <p:sp>
        <p:nvSpPr>
          <p:cNvPr id="13" name="Rectangle 12"/>
          <p:cNvSpPr/>
          <p:nvPr/>
        </p:nvSpPr>
        <p:spPr>
          <a:xfrm>
            <a:off x="3846241" y="4303455"/>
            <a:ext cx="6096000" cy="2554545"/>
          </a:xfrm>
          <a:prstGeom prst="rect">
            <a:avLst/>
          </a:prstGeom>
        </p:spPr>
        <p:txBody>
          <a:bodyPr>
            <a:spAutoFit/>
          </a:bodyPr>
          <a:lstStyle/>
          <a:p>
            <a:pPr indent="139700"/>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('JFK', res, map);</a:t>
            </a:r>
          </a:p>
          <a:p>
            <a:pPr indent="139700"/>
            <a:r>
              <a:rPr lang="en-US" sz="1600" dirty="0">
                <a:solidFill>
                  <a:schemeClr val="accent1">
                    <a:lumMod val="75000"/>
                  </a:schemeClr>
                </a:solidFill>
                <a:latin typeface="Calibri" charset="0"/>
                <a:ea typeface="DengXian" charset="-122"/>
                <a:cs typeface="Times New Roman" charset="0"/>
              </a:rPr>
              <a:t>return </a:t>
            </a:r>
            <a:r>
              <a:rPr lang="en-US" sz="1600" dirty="0" err="1">
                <a:solidFill>
                  <a:schemeClr val="accent1">
                    <a:lumMod val="75000"/>
                  </a:schemeClr>
                </a:solidFill>
                <a:latin typeface="Calibri" charset="0"/>
                <a:ea typeface="DengXian" charset="-122"/>
                <a:cs typeface="Times New Roman" charset="0"/>
              </a:rPr>
              <a:t>res.reverse</a:t>
            </a:r>
            <a:r>
              <a:rPr lang="en-US" sz="1600" dirty="0">
                <a:solidFill>
                  <a:schemeClr val="accent1">
                    <a:lumMod val="75000"/>
                  </a:schemeClr>
                </a:solidFill>
                <a:latin typeface="Calibri" charset="0"/>
                <a:ea typeface="DengXian" charset="-122"/>
                <a:cs typeface="Times New Roman" charset="0"/>
              </a:rPr>
              <a:t>();</a:t>
            </a:r>
          </a:p>
          <a:p>
            <a:pPr indent="139700"/>
            <a:r>
              <a:rPr lang="en-US" sz="1600" dirty="0">
                <a:solidFill>
                  <a:schemeClr val="accent1">
                    <a:lumMod val="75000"/>
                  </a:schemeClr>
                </a:solidFill>
                <a:latin typeface="Calibri" charset="0"/>
                <a:ea typeface="DengXian" charset="-122"/>
                <a:cs typeface="Times New Roman" charset="0"/>
              </a:rPr>
              <a:t>// post order traverse</a:t>
            </a:r>
          </a:p>
          <a:p>
            <a:pPr indent="139700"/>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 = function(cur, res, map) {</a:t>
            </a:r>
          </a:p>
          <a:p>
            <a:pPr indent="139700"/>
            <a:r>
              <a:rPr lang="en-US" sz="1600" dirty="0">
                <a:solidFill>
                  <a:schemeClr val="accent1">
                    <a:lumMod val="75000"/>
                  </a:schemeClr>
                </a:solidFill>
                <a:latin typeface="Calibri" charset="0"/>
                <a:ea typeface="DengXian" charset="-122"/>
                <a:cs typeface="Times New Roman" charset="0"/>
              </a:rPr>
              <a:t>    while(map[cur] &amp;&amp; map[cur].length &gt; 0) {</a:t>
            </a:r>
          </a:p>
          <a:p>
            <a:pPr indent="139700"/>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dest</a:t>
            </a:r>
            <a:r>
              <a:rPr lang="en-US" sz="1600" dirty="0">
                <a:solidFill>
                  <a:schemeClr val="accent1">
                    <a:lumMod val="75000"/>
                  </a:schemeClr>
                </a:solidFill>
                <a:latin typeface="Calibri" charset="0"/>
                <a:ea typeface="DengXian" charset="-122"/>
                <a:cs typeface="Times New Roman" charset="0"/>
              </a:rPr>
              <a:t> = map[cur].shift();</a:t>
            </a:r>
          </a:p>
          <a:p>
            <a:pPr indent="139700"/>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dest</a:t>
            </a:r>
            <a:r>
              <a:rPr lang="en-US" sz="1600" dirty="0">
                <a:solidFill>
                  <a:schemeClr val="accent1">
                    <a:lumMod val="75000"/>
                  </a:schemeClr>
                </a:solidFill>
                <a:latin typeface="Calibri" charset="0"/>
                <a:ea typeface="DengXian" charset="-122"/>
                <a:cs typeface="Times New Roman" charset="0"/>
              </a:rPr>
              <a:t>, res, map);</a:t>
            </a:r>
          </a:p>
          <a:p>
            <a:pPr indent="139700"/>
            <a:r>
              <a:rPr lang="en-US" sz="1600" dirty="0">
                <a:solidFill>
                  <a:schemeClr val="accent1">
                    <a:lumMod val="75000"/>
                  </a:schemeClr>
                </a:solidFill>
                <a:latin typeface="Calibri" charset="0"/>
                <a:ea typeface="DengXian" charset="-122"/>
                <a:cs typeface="Times New Roman" charset="0"/>
              </a:rPr>
              <a:t>    }</a:t>
            </a:r>
          </a:p>
          <a:p>
            <a:pPr indent="139700"/>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res.push</a:t>
            </a:r>
            <a:r>
              <a:rPr lang="en-US" sz="1600" dirty="0">
                <a:solidFill>
                  <a:schemeClr val="accent1">
                    <a:lumMod val="75000"/>
                  </a:schemeClr>
                </a:solidFill>
                <a:latin typeface="Calibri" charset="0"/>
                <a:ea typeface="DengXian" charset="-122"/>
                <a:cs typeface="Times New Roman" charset="0"/>
              </a:rPr>
              <a:t>(cur);</a:t>
            </a:r>
          </a:p>
          <a:p>
            <a:pPr indent="139700"/>
            <a:r>
              <a:rPr lang="en-US" sz="1600" dirty="0">
                <a:solidFill>
                  <a:schemeClr val="accent1">
                    <a:lumMod val="75000"/>
                  </a:schemeClr>
                </a:solidFill>
                <a:latin typeface="Calibri" charset="0"/>
                <a:ea typeface="DengXian" charset="-122"/>
                <a:cs typeface="Times New Roman" charset="0"/>
              </a:rPr>
              <a:t>};</a:t>
            </a:r>
            <a:endParaRPr lang="en-US" sz="1600" dirty="0">
              <a:solidFill>
                <a:schemeClr val="accent1">
                  <a:lumMod val="75000"/>
                </a:schemeClr>
              </a:solidFill>
              <a:effectLst/>
              <a:latin typeface="Calibri" charset="0"/>
              <a:ea typeface="DengXian" charset="-122"/>
              <a:cs typeface="Times New Roman" charset="0"/>
            </a:endParaRPr>
          </a:p>
        </p:txBody>
      </p:sp>
      <p:sp>
        <p:nvSpPr>
          <p:cNvPr id="14" name="TextBox 13"/>
          <p:cNvSpPr txBox="1"/>
          <p:nvPr/>
        </p:nvSpPr>
        <p:spPr>
          <a:xfrm>
            <a:off x="9856519" y="6163294"/>
            <a:ext cx="2149434" cy="584775"/>
          </a:xfrm>
          <a:prstGeom prst="rect">
            <a:avLst/>
          </a:prstGeom>
          <a:noFill/>
        </p:spPr>
        <p:txBody>
          <a:bodyPr wrap="square" rtlCol="0">
            <a:spAutoFit/>
          </a:bodyPr>
          <a:lstStyle/>
          <a:p>
            <a:r>
              <a:rPr lang="en-US" sz="1600" dirty="0" smtClean="0">
                <a:solidFill>
                  <a:srgbClr val="7030A0"/>
                </a:solidFill>
              </a:rPr>
              <a:t>Sort in lexical order from large to small</a:t>
            </a:r>
            <a:endParaRPr lang="en-US" sz="1600" dirty="0">
              <a:solidFill>
                <a:srgbClr val="7030A0"/>
              </a:solidFill>
            </a:endParaRPr>
          </a:p>
        </p:txBody>
      </p:sp>
    </p:spTree>
    <p:extLst>
      <p:ext uri="{BB962C8B-B14F-4D97-AF65-F5344CB8AC3E}">
        <p14:creationId xmlns:p14="http://schemas.microsoft.com/office/powerpoint/2010/main" val="1031121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a:t>
            </a:r>
            <a:endParaRPr lang="en-US" dirty="0"/>
          </a:p>
        </p:txBody>
      </p:sp>
    </p:spTree>
    <p:extLst>
      <p:ext uri="{BB962C8B-B14F-4D97-AF65-F5344CB8AC3E}">
        <p14:creationId xmlns:p14="http://schemas.microsoft.com/office/powerpoint/2010/main" val="29114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04" y="142504"/>
            <a:ext cx="9477499" cy="265649"/>
          </a:xfrm>
        </p:spPr>
        <p:txBody>
          <a:bodyPr>
            <a:noAutofit/>
          </a:bodyPr>
          <a:lstStyle/>
          <a:p>
            <a:r>
              <a:rPr lang="en-US" sz="2800" b="1" dirty="0" smtClean="0"/>
              <a:t>Nested </a:t>
            </a:r>
            <a:r>
              <a:rPr lang="en-US" sz="2800" b="1" dirty="0"/>
              <a:t>List Weight Sum</a:t>
            </a:r>
          </a:p>
        </p:txBody>
      </p:sp>
      <p:sp>
        <p:nvSpPr>
          <p:cNvPr id="4" name="Rectangle 3"/>
          <p:cNvSpPr/>
          <p:nvPr/>
        </p:nvSpPr>
        <p:spPr>
          <a:xfrm>
            <a:off x="237503" y="562532"/>
            <a:ext cx="11697198" cy="5816977"/>
          </a:xfrm>
          <a:prstGeom prst="rect">
            <a:avLst/>
          </a:prstGeom>
        </p:spPr>
        <p:txBody>
          <a:bodyPr wrap="square">
            <a:spAutoFit/>
          </a:bodyPr>
          <a:lstStyle/>
          <a:p>
            <a:r>
              <a:rPr lang="en-US" dirty="0"/>
              <a:t>Given a nested list of integers, return the sum of all integers in the list weighted by their </a:t>
            </a:r>
            <a:r>
              <a:rPr lang="en-US" dirty="0" err="1"/>
              <a:t>depth.Each</a:t>
            </a:r>
            <a:r>
              <a:rPr lang="en-US" dirty="0"/>
              <a:t> element is either an integer, or a list -- whose elements may also be integers or other lists</a:t>
            </a:r>
            <a:r>
              <a:rPr lang="en-US" dirty="0" smtClean="0"/>
              <a:t>.</a:t>
            </a:r>
          </a:p>
          <a:p>
            <a:r>
              <a:rPr lang="en-US" dirty="0" smtClean="0"/>
              <a:t>Example </a:t>
            </a:r>
            <a:r>
              <a:rPr lang="en-US" dirty="0"/>
              <a:t>1:Given the list [[1,1],2,[1,1]], return 10. (four 1's at depth 2, one 2 at depth 1</a:t>
            </a:r>
            <a:r>
              <a:rPr lang="en-US" dirty="0" smtClean="0"/>
              <a:t>)</a:t>
            </a:r>
          </a:p>
          <a:p>
            <a:r>
              <a:rPr lang="en-US" dirty="0" smtClean="0"/>
              <a:t>Example </a:t>
            </a:r>
            <a:r>
              <a:rPr lang="en-US" dirty="0"/>
              <a:t>2:Given the list [1,[4,[6]]], return 27. (one 1 at depth 1, one 4 at depth 2, and one 6 at depth 3; 1 + 4*2 + 6*3 = 27</a:t>
            </a:r>
            <a:r>
              <a:rPr lang="en-US" dirty="0" smtClean="0"/>
              <a:t>)</a:t>
            </a:r>
          </a:p>
          <a:p>
            <a:endParaRPr lang="en-US" dirty="0" smtClean="0"/>
          </a:p>
          <a:p>
            <a:endParaRPr lang="en-US" dirty="0"/>
          </a:p>
          <a:p>
            <a:endParaRPr lang="en-US" dirty="0" smtClean="0"/>
          </a:p>
          <a:p>
            <a:endParaRPr lang="en-US" dirty="0"/>
          </a:p>
          <a:p>
            <a:endParaRPr lang="en-US" dirty="0" smtClean="0"/>
          </a:p>
          <a:p>
            <a:endParaRPr lang="en-US" dirty="0"/>
          </a:p>
          <a:p>
            <a:r>
              <a:rPr lang="en-US" sz="1600" dirty="0" smtClean="0"/>
              <a:t>return </a:t>
            </a:r>
            <a:r>
              <a:rPr lang="en-US" sz="1600" dirty="0" err="1"/>
              <a:t>dfs</a:t>
            </a:r>
            <a:r>
              <a:rPr lang="en-US" sz="1600" dirty="0"/>
              <a:t>(1, </a:t>
            </a:r>
            <a:r>
              <a:rPr lang="en-US" sz="1600" dirty="0" err="1"/>
              <a:t>nestedList</a:t>
            </a:r>
            <a:r>
              <a:rPr lang="en-US" sz="1600" dirty="0"/>
              <a:t>);</a:t>
            </a:r>
          </a:p>
          <a:p>
            <a:r>
              <a:rPr lang="en-US" sz="1600" dirty="0" err="1"/>
              <a:t>var</a:t>
            </a:r>
            <a:r>
              <a:rPr lang="en-US" sz="1600" dirty="0"/>
              <a:t> </a:t>
            </a:r>
            <a:r>
              <a:rPr lang="en-US" sz="1600" dirty="0" err="1"/>
              <a:t>dfs</a:t>
            </a:r>
            <a:r>
              <a:rPr lang="en-US" sz="1600" dirty="0"/>
              <a:t> = function(depth, </a:t>
            </a:r>
            <a:r>
              <a:rPr lang="en-US" sz="1600" dirty="0" err="1"/>
              <a:t>nestedList</a:t>
            </a:r>
            <a:r>
              <a:rPr lang="en-US" sz="1600" dirty="0"/>
              <a:t>) {</a:t>
            </a:r>
          </a:p>
          <a:p>
            <a:r>
              <a:rPr lang="en-US" sz="1600" dirty="0"/>
              <a:t>    </a:t>
            </a:r>
            <a:r>
              <a:rPr lang="en-US" sz="1600" dirty="0" err="1"/>
              <a:t>var</a:t>
            </a:r>
            <a:r>
              <a:rPr lang="en-US" sz="1600" dirty="0"/>
              <a:t> sum = 0;</a:t>
            </a:r>
          </a:p>
          <a:p>
            <a:r>
              <a:rPr lang="en-US" sz="1600" dirty="0"/>
              <a:t>    for(</a:t>
            </a:r>
            <a:r>
              <a:rPr lang="en-US" sz="1600" dirty="0" err="1"/>
              <a:t>var</a:t>
            </a:r>
            <a:r>
              <a:rPr lang="en-US" sz="1600" dirty="0"/>
              <a:t> list of </a:t>
            </a:r>
            <a:r>
              <a:rPr lang="en-US" sz="1600" dirty="0" err="1"/>
              <a:t>nestedList</a:t>
            </a:r>
            <a:r>
              <a:rPr lang="en-US" sz="1600" dirty="0"/>
              <a:t>) {</a:t>
            </a:r>
          </a:p>
          <a:p>
            <a:r>
              <a:rPr lang="en-US" sz="1600" dirty="0"/>
              <a:t>        if(</a:t>
            </a:r>
            <a:r>
              <a:rPr lang="en-US" sz="1600" dirty="0" err="1"/>
              <a:t>list.isInteger</a:t>
            </a:r>
            <a:r>
              <a:rPr lang="en-US" sz="1600" dirty="0"/>
              <a:t>()) </a:t>
            </a:r>
            <a:r>
              <a:rPr lang="en-US" sz="1600" dirty="0" smtClean="0"/>
              <a:t>{</a:t>
            </a:r>
          </a:p>
          <a:p>
            <a:r>
              <a:rPr lang="en-US" sz="1600" dirty="0" smtClean="0"/>
              <a:t>            sum</a:t>
            </a:r>
            <a:r>
              <a:rPr lang="en-US" sz="1600" dirty="0"/>
              <a:t>+= depth * </a:t>
            </a:r>
            <a:r>
              <a:rPr lang="en-US" sz="1600" dirty="0" err="1"/>
              <a:t>list.getInteger</a:t>
            </a:r>
            <a:r>
              <a:rPr lang="en-US" sz="1600" dirty="0"/>
              <a:t>();</a:t>
            </a:r>
          </a:p>
          <a:p>
            <a:r>
              <a:rPr lang="en-US" sz="1600" dirty="0"/>
              <a:t>        } else {</a:t>
            </a:r>
          </a:p>
          <a:p>
            <a:r>
              <a:rPr lang="en-US" sz="1600" dirty="0"/>
              <a:t>            sum+= </a:t>
            </a:r>
            <a:r>
              <a:rPr lang="en-US" sz="1600" dirty="0" err="1"/>
              <a:t>dfs</a:t>
            </a:r>
            <a:r>
              <a:rPr lang="en-US" sz="1600" dirty="0"/>
              <a:t>(depth+1, </a:t>
            </a:r>
            <a:r>
              <a:rPr lang="en-US" sz="1600" dirty="0" err="1"/>
              <a:t>list.getList</a:t>
            </a:r>
            <a:r>
              <a:rPr lang="en-US" sz="1600" dirty="0"/>
              <a:t>());  </a:t>
            </a:r>
          </a:p>
          <a:p>
            <a:r>
              <a:rPr lang="en-US" sz="1600" dirty="0"/>
              <a:t>        }</a:t>
            </a:r>
          </a:p>
          <a:p>
            <a:r>
              <a:rPr lang="en-US" sz="1600" dirty="0"/>
              <a:t>    }</a:t>
            </a:r>
          </a:p>
          <a:p>
            <a:r>
              <a:rPr lang="en-US" sz="1600" dirty="0"/>
              <a:t>    return sum;</a:t>
            </a:r>
          </a:p>
          <a:p>
            <a:r>
              <a:rPr lang="en-US" sz="1600" dirty="0" smtClean="0"/>
              <a:t>}</a:t>
            </a:r>
            <a:endParaRPr lang="en-US" sz="1600" dirty="0"/>
          </a:p>
        </p:txBody>
      </p:sp>
      <p:pic>
        <p:nvPicPr>
          <p:cNvPr id="5" name="Picture 4"/>
          <p:cNvPicPr>
            <a:picLocks noChangeAspect="1"/>
          </p:cNvPicPr>
          <p:nvPr/>
        </p:nvPicPr>
        <p:blipFill>
          <a:blip r:embed="rId2"/>
          <a:stretch>
            <a:fillRect/>
          </a:stretch>
        </p:blipFill>
        <p:spPr>
          <a:xfrm>
            <a:off x="463138" y="1881595"/>
            <a:ext cx="3017320" cy="1311878"/>
          </a:xfrm>
          <a:prstGeom prst="rect">
            <a:avLst/>
          </a:prstGeom>
        </p:spPr>
      </p:pic>
      <p:sp>
        <p:nvSpPr>
          <p:cNvPr id="6" name="Rectangle 5"/>
          <p:cNvSpPr/>
          <p:nvPr/>
        </p:nvSpPr>
        <p:spPr>
          <a:xfrm>
            <a:off x="4595751" y="1774717"/>
            <a:ext cx="7196445" cy="5201424"/>
          </a:xfrm>
          <a:prstGeom prst="rect">
            <a:avLst/>
          </a:prstGeom>
        </p:spPr>
        <p:txBody>
          <a:bodyPr wrap="square">
            <a:spAutoFit/>
          </a:bodyPr>
          <a:lstStyle/>
          <a:p>
            <a:r>
              <a:rPr lang="en-US" dirty="0" smtClean="0"/>
              <a:t>An advanced question is </a:t>
            </a:r>
            <a:r>
              <a:rPr lang="en-US" dirty="0"/>
              <a:t>now the weight is defined from bottom up. i.e., the leaf level integers have weight 1, and the root level integers have the largest weight</a:t>
            </a:r>
            <a:r>
              <a:rPr lang="en-US" dirty="0" smtClean="0"/>
              <a:t>. </a:t>
            </a:r>
          </a:p>
          <a:p>
            <a:r>
              <a:rPr lang="en-US" dirty="0" smtClean="0"/>
              <a:t>Example </a:t>
            </a:r>
            <a:r>
              <a:rPr lang="en-US" dirty="0"/>
              <a:t>1:Given the list [[1,1],2,[1,1]], return 8. </a:t>
            </a:r>
            <a:endParaRPr lang="en-US" dirty="0" smtClean="0"/>
          </a:p>
          <a:p>
            <a:r>
              <a:rPr lang="en-US" dirty="0" smtClean="0"/>
              <a:t>(</a:t>
            </a:r>
            <a:r>
              <a:rPr lang="en-US" dirty="0"/>
              <a:t>four 1's at depth 1, one 2 at depth 2</a:t>
            </a:r>
            <a:r>
              <a:rPr lang="en-US" dirty="0" smtClean="0"/>
              <a:t>)</a:t>
            </a:r>
            <a:endParaRPr lang="en-US" dirty="0"/>
          </a:p>
          <a:p>
            <a:r>
              <a:rPr lang="en-US" sz="1600" dirty="0" smtClean="0"/>
              <a:t>We can use an map to store the depth and related values in a map</a:t>
            </a:r>
          </a:p>
          <a:p>
            <a:r>
              <a:rPr lang="en-US" sz="1600" dirty="0" smtClean="0"/>
              <a:t>We also need to get the max depth of the tree</a:t>
            </a:r>
          </a:p>
          <a:p>
            <a:r>
              <a:rPr lang="en-US" sz="1600" dirty="0" smtClean="0"/>
              <a:t>Then use the (</a:t>
            </a:r>
            <a:r>
              <a:rPr lang="en-US" sz="1600" dirty="0" err="1" smtClean="0"/>
              <a:t>maxDepth</a:t>
            </a:r>
            <a:r>
              <a:rPr lang="en-US" sz="1600" dirty="0" smtClean="0"/>
              <a:t> </a:t>
            </a:r>
            <a:r>
              <a:rPr lang="mr-IN" sz="1600" dirty="0" smtClean="0"/>
              <a:t>–</a:t>
            </a:r>
            <a:r>
              <a:rPr lang="en-US" sz="1600" dirty="0" smtClean="0"/>
              <a:t> each depth) * related values on this depth to get the sum</a:t>
            </a:r>
          </a:p>
          <a:p>
            <a:endParaRPr lang="en-US" dirty="0"/>
          </a:p>
          <a:p>
            <a:r>
              <a:rPr lang="en-US" sz="1600" dirty="0" err="1"/>
              <a:t>var</a:t>
            </a:r>
            <a:r>
              <a:rPr lang="en-US" sz="1600" dirty="0"/>
              <a:t> </a:t>
            </a:r>
            <a:r>
              <a:rPr lang="en-US" sz="1600" dirty="0" err="1"/>
              <a:t>dfs</a:t>
            </a:r>
            <a:r>
              <a:rPr lang="en-US" sz="1600" dirty="0"/>
              <a:t> = function(depth, </a:t>
            </a:r>
            <a:r>
              <a:rPr lang="en-US" sz="1600" dirty="0" err="1"/>
              <a:t>nestedList</a:t>
            </a:r>
            <a:r>
              <a:rPr lang="en-US" sz="1600" dirty="0"/>
              <a:t>, map, </a:t>
            </a:r>
            <a:r>
              <a:rPr lang="en-US" sz="1600" dirty="0" err="1"/>
              <a:t>maxDepth</a:t>
            </a:r>
            <a:r>
              <a:rPr lang="en-US" sz="1600" dirty="0"/>
              <a:t>) {</a:t>
            </a:r>
          </a:p>
          <a:p>
            <a:r>
              <a:rPr lang="en-US" sz="1600" dirty="0"/>
              <a:t>    for(</a:t>
            </a:r>
            <a:r>
              <a:rPr lang="en-US" sz="1600" dirty="0" err="1"/>
              <a:t>var</a:t>
            </a:r>
            <a:r>
              <a:rPr lang="en-US" sz="1600" dirty="0"/>
              <a:t> list of </a:t>
            </a:r>
            <a:r>
              <a:rPr lang="en-US" sz="1600" dirty="0" err="1"/>
              <a:t>nestedList</a:t>
            </a:r>
            <a:r>
              <a:rPr lang="en-US" sz="1600" dirty="0"/>
              <a:t>) {</a:t>
            </a:r>
          </a:p>
          <a:p>
            <a:r>
              <a:rPr lang="en-US" sz="1600" dirty="0"/>
              <a:t>        if(</a:t>
            </a:r>
            <a:r>
              <a:rPr lang="en-US" sz="1600" dirty="0" err="1"/>
              <a:t>list.isInteger</a:t>
            </a:r>
            <a:r>
              <a:rPr lang="en-US" sz="1600" dirty="0"/>
              <a:t>()) {</a:t>
            </a:r>
          </a:p>
          <a:p>
            <a:r>
              <a:rPr lang="en-US" sz="1600" dirty="0"/>
              <a:t>            </a:t>
            </a:r>
            <a:r>
              <a:rPr lang="en-US" sz="1600" dirty="0" err="1"/>
              <a:t>maxDepth</a:t>
            </a:r>
            <a:r>
              <a:rPr lang="en-US" sz="1600" dirty="0"/>
              <a:t>[0] = </a:t>
            </a:r>
            <a:r>
              <a:rPr lang="en-US" sz="1600" dirty="0" err="1"/>
              <a:t>Math.max</a:t>
            </a:r>
            <a:r>
              <a:rPr lang="en-US" sz="1600" dirty="0"/>
              <a:t>(</a:t>
            </a:r>
            <a:r>
              <a:rPr lang="en-US" sz="1600" dirty="0" err="1"/>
              <a:t>maxDepth</a:t>
            </a:r>
            <a:r>
              <a:rPr lang="en-US" sz="1600" dirty="0"/>
              <a:t>[0], depth);</a:t>
            </a:r>
          </a:p>
          <a:p>
            <a:r>
              <a:rPr lang="en-US" sz="1600" dirty="0"/>
              <a:t>            if(!map[depth])  map[depth] = [];</a:t>
            </a:r>
          </a:p>
          <a:p>
            <a:r>
              <a:rPr lang="en-US" sz="1600" dirty="0"/>
              <a:t>            map[depth].push(</a:t>
            </a:r>
            <a:r>
              <a:rPr lang="en-US" sz="1600" dirty="0" err="1"/>
              <a:t>list.getInteger</a:t>
            </a:r>
            <a:r>
              <a:rPr lang="en-US" sz="1600" dirty="0"/>
              <a:t>());</a:t>
            </a:r>
          </a:p>
          <a:p>
            <a:r>
              <a:rPr lang="en-US" sz="1600" dirty="0"/>
              <a:t>        } else {</a:t>
            </a:r>
          </a:p>
          <a:p>
            <a:r>
              <a:rPr lang="en-US" sz="1600" dirty="0"/>
              <a:t>            </a:t>
            </a:r>
            <a:r>
              <a:rPr lang="en-US" sz="1600" dirty="0" err="1"/>
              <a:t>dfs</a:t>
            </a:r>
            <a:r>
              <a:rPr lang="en-US" sz="1600" dirty="0"/>
              <a:t>(depth+1, </a:t>
            </a:r>
            <a:r>
              <a:rPr lang="en-US" sz="1600" dirty="0" err="1"/>
              <a:t>list.getList</a:t>
            </a:r>
            <a:r>
              <a:rPr lang="en-US" sz="1600" dirty="0"/>
              <a:t>(), map, </a:t>
            </a:r>
            <a:r>
              <a:rPr lang="en-US" sz="1600" dirty="0" err="1"/>
              <a:t>maxDepth</a:t>
            </a:r>
            <a:r>
              <a:rPr lang="en-US" sz="1600" dirty="0"/>
              <a:t>);</a:t>
            </a:r>
          </a:p>
          <a:p>
            <a:r>
              <a:rPr lang="en-US" sz="1600" dirty="0"/>
              <a:t>        }</a:t>
            </a:r>
          </a:p>
          <a:p>
            <a:r>
              <a:rPr lang="en-US" sz="1600" dirty="0"/>
              <a:t>    }</a:t>
            </a:r>
          </a:p>
          <a:p>
            <a:r>
              <a:rPr lang="en-US" sz="1600" dirty="0" smtClean="0"/>
              <a:t>};</a:t>
            </a:r>
            <a:endParaRPr lang="en-US" sz="1600" dirty="0"/>
          </a:p>
        </p:txBody>
      </p:sp>
    </p:spTree>
    <p:extLst>
      <p:ext uri="{BB962C8B-B14F-4D97-AF65-F5344CB8AC3E}">
        <p14:creationId xmlns:p14="http://schemas.microsoft.com/office/powerpoint/2010/main" val="188520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44" y="175119"/>
            <a:ext cx="5776356" cy="371145"/>
          </a:xfrm>
        </p:spPr>
        <p:txBody>
          <a:bodyPr>
            <a:noAutofit/>
          </a:bodyPr>
          <a:lstStyle/>
          <a:p>
            <a:r>
              <a:rPr lang="en-US" sz="2800" dirty="0" smtClean="0"/>
              <a:t>Generate </a:t>
            </a:r>
            <a:r>
              <a:rPr lang="en-US" sz="2800" dirty="0"/>
              <a:t>Parentheses</a:t>
            </a:r>
          </a:p>
        </p:txBody>
      </p:sp>
      <p:sp>
        <p:nvSpPr>
          <p:cNvPr id="4" name="Rectangle 3"/>
          <p:cNvSpPr/>
          <p:nvPr/>
        </p:nvSpPr>
        <p:spPr>
          <a:xfrm>
            <a:off x="319643" y="676894"/>
            <a:ext cx="11650683" cy="4801314"/>
          </a:xfrm>
          <a:prstGeom prst="rect">
            <a:avLst/>
          </a:prstGeom>
        </p:spPr>
        <p:txBody>
          <a:bodyPr wrap="square">
            <a:spAutoFit/>
          </a:bodyPr>
          <a:lstStyle/>
          <a:p>
            <a:r>
              <a:rPr lang="en-US" dirty="0"/>
              <a:t>Given n pairs of parentheses, write a function to generate all combinations of well-formed parentheses</a:t>
            </a:r>
            <a:r>
              <a:rPr lang="en-US" dirty="0" smtClean="0"/>
              <a:t>.</a:t>
            </a:r>
          </a:p>
          <a:p>
            <a:r>
              <a:rPr lang="en-US" dirty="0" smtClean="0"/>
              <a:t>For </a:t>
            </a:r>
            <a:r>
              <a:rPr lang="en-US" dirty="0"/>
              <a:t>example, given n = 3, a solution set is:[  "((()))",  "(()())",  "(())()",  "()(())",  </a:t>
            </a:r>
            <a:r>
              <a:rPr lang="en-US" dirty="0" smtClean="0"/>
              <a:t>"()()()"]</a:t>
            </a:r>
          </a:p>
          <a:p>
            <a:endParaRPr lang="en-US" dirty="0"/>
          </a:p>
          <a:p>
            <a:r>
              <a:rPr lang="en-US" dirty="0" err="1" smtClean="0"/>
              <a:t>dfs</a:t>
            </a:r>
            <a:r>
              <a:rPr lang="en-US" dirty="0" smtClean="0"/>
              <a:t>(0</a:t>
            </a:r>
            <a:r>
              <a:rPr lang="en-US" dirty="0"/>
              <a:t>, 0, '', res, n);</a:t>
            </a:r>
          </a:p>
          <a:p>
            <a:r>
              <a:rPr lang="en-US" dirty="0" err="1"/>
              <a:t>var</a:t>
            </a:r>
            <a:r>
              <a:rPr lang="en-US" dirty="0"/>
              <a:t> </a:t>
            </a:r>
            <a:r>
              <a:rPr lang="en-US" dirty="0" err="1"/>
              <a:t>dfs</a:t>
            </a:r>
            <a:r>
              <a:rPr lang="en-US" dirty="0"/>
              <a:t> = function(left, right, </a:t>
            </a:r>
            <a:r>
              <a:rPr lang="en-US" dirty="0" err="1"/>
              <a:t>str</a:t>
            </a:r>
            <a:r>
              <a:rPr lang="en-US" dirty="0"/>
              <a:t>, res, n) {</a:t>
            </a:r>
          </a:p>
          <a:p>
            <a:r>
              <a:rPr lang="en-US" dirty="0"/>
              <a:t>    if(left === n &amp;&amp; right === n) {</a:t>
            </a:r>
          </a:p>
          <a:p>
            <a:r>
              <a:rPr lang="en-US" dirty="0"/>
              <a:t>        </a:t>
            </a:r>
            <a:r>
              <a:rPr lang="en-US" dirty="0" err="1"/>
              <a:t>res.push</a:t>
            </a:r>
            <a:r>
              <a:rPr lang="en-US" dirty="0"/>
              <a:t>(</a:t>
            </a:r>
            <a:r>
              <a:rPr lang="en-US" dirty="0" err="1"/>
              <a:t>str.slice</a:t>
            </a:r>
            <a:r>
              <a:rPr lang="en-US" dirty="0"/>
              <a:t>(0));</a:t>
            </a:r>
          </a:p>
          <a:p>
            <a:r>
              <a:rPr lang="en-US" dirty="0"/>
              <a:t>        return;</a:t>
            </a:r>
          </a:p>
          <a:p>
            <a:r>
              <a:rPr lang="en-US" dirty="0"/>
              <a:t>    }</a:t>
            </a:r>
          </a:p>
          <a:p>
            <a:r>
              <a:rPr lang="en-US" dirty="0">
                <a:solidFill>
                  <a:schemeClr val="accent1">
                    <a:lumMod val="75000"/>
                  </a:schemeClr>
                </a:solidFill>
              </a:rPr>
              <a:t>    if(left &lt; n) {</a:t>
            </a:r>
          </a:p>
          <a:p>
            <a:r>
              <a:rPr lang="en-US" dirty="0">
                <a:solidFill>
                  <a:schemeClr val="accent1">
                    <a:lumMod val="75000"/>
                  </a:schemeClr>
                </a:solidFill>
              </a:rPr>
              <a:t>        </a:t>
            </a:r>
            <a:r>
              <a:rPr lang="en-US" dirty="0" err="1">
                <a:solidFill>
                  <a:schemeClr val="accent1">
                    <a:lumMod val="75000"/>
                  </a:schemeClr>
                </a:solidFill>
              </a:rPr>
              <a:t>dfs</a:t>
            </a:r>
            <a:r>
              <a:rPr lang="en-US" dirty="0">
                <a:solidFill>
                  <a:schemeClr val="accent1">
                    <a:lumMod val="75000"/>
                  </a:schemeClr>
                </a:solidFill>
              </a:rPr>
              <a:t>(left+1, right, </a:t>
            </a:r>
            <a:r>
              <a:rPr lang="en-US" dirty="0" err="1">
                <a:solidFill>
                  <a:schemeClr val="accent1">
                    <a:lumMod val="75000"/>
                  </a:schemeClr>
                </a:solidFill>
              </a:rPr>
              <a:t>str</a:t>
            </a:r>
            <a:r>
              <a:rPr lang="en-US" dirty="0">
                <a:solidFill>
                  <a:schemeClr val="accent1">
                    <a:lumMod val="75000"/>
                  </a:schemeClr>
                </a:solidFill>
              </a:rPr>
              <a:t> + '(', res, n);</a:t>
            </a:r>
          </a:p>
          <a:p>
            <a:r>
              <a:rPr lang="en-US" dirty="0">
                <a:solidFill>
                  <a:schemeClr val="accent1">
                    <a:lumMod val="75000"/>
                  </a:schemeClr>
                </a:solidFill>
              </a:rPr>
              <a:t>    }</a:t>
            </a:r>
          </a:p>
          <a:p>
            <a:r>
              <a:rPr lang="en-US" dirty="0">
                <a:solidFill>
                  <a:schemeClr val="accent1">
                    <a:lumMod val="75000"/>
                  </a:schemeClr>
                </a:solidFill>
              </a:rPr>
              <a:t>    if(right &lt; left) {</a:t>
            </a:r>
          </a:p>
          <a:p>
            <a:r>
              <a:rPr lang="en-US" dirty="0">
                <a:solidFill>
                  <a:schemeClr val="accent1">
                    <a:lumMod val="75000"/>
                  </a:schemeClr>
                </a:solidFill>
              </a:rPr>
              <a:t>        </a:t>
            </a:r>
            <a:r>
              <a:rPr lang="en-US" dirty="0" err="1">
                <a:solidFill>
                  <a:schemeClr val="accent1">
                    <a:lumMod val="75000"/>
                  </a:schemeClr>
                </a:solidFill>
              </a:rPr>
              <a:t>dfs</a:t>
            </a:r>
            <a:r>
              <a:rPr lang="en-US" dirty="0">
                <a:solidFill>
                  <a:schemeClr val="accent1">
                    <a:lumMod val="75000"/>
                  </a:schemeClr>
                </a:solidFill>
              </a:rPr>
              <a:t>(left, right+1, </a:t>
            </a:r>
            <a:r>
              <a:rPr lang="en-US" dirty="0" err="1">
                <a:solidFill>
                  <a:schemeClr val="accent1">
                    <a:lumMod val="75000"/>
                  </a:schemeClr>
                </a:solidFill>
              </a:rPr>
              <a:t>str</a:t>
            </a:r>
            <a:r>
              <a:rPr lang="en-US" dirty="0">
                <a:solidFill>
                  <a:schemeClr val="accent1">
                    <a:lumMod val="75000"/>
                  </a:schemeClr>
                </a:solidFill>
              </a:rPr>
              <a:t> + ')', res, n);</a:t>
            </a:r>
          </a:p>
          <a:p>
            <a:r>
              <a:rPr lang="en-US" dirty="0">
                <a:solidFill>
                  <a:schemeClr val="accent1">
                    <a:lumMod val="75000"/>
                  </a:schemeClr>
                </a:solidFill>
              </a:rPr>
              <a:t>    }</a:t>
            </a:r>
          </a:p>
          <a:p>
            <a:r>
              <a:rPr lang="en-US" dirty="0"/>
              <a:t>};</a:t>
            </a:r>
          </a:p>
          <a:p>
            <a:endParaRPr lang="en-US" dirty="0"/>
          </a:p>
        </p:txBody>
      </p:sp>
      <p:pic>
        <p:nvPicPr>
          <p:cNvPr id="5" name="Picture 4"/>
          <p:cNvPicPr>
            <a:picLocks noChangeAspect="1"/>
          </p:cNvPicPr>
          <p:nvPr/>
        </p:nvPicPr>
        <p:blipFill>
          <a:blip r:embed="rId2"/>
          <a:stretch>
            <a:fillRect/>
          </a:stretch>
        </p:blipFill>
        <p:spPr>
          <a:xfrm>
            <a:off x="4874574" y="1833298"/>
            <a:ext cx="4152900" cy="3873500"/>
          </a:xfrm>
          <a:prstGeom prst="rect">
            <a:avLst/>
          </a:prstGeom>
        </p:spPr>
      </p:pic>
    </p:spTree>
    <p:extLst>
      <p:ext uri="{BB962C8B-B14F-4D97-AF65-F5344CB8AC3E}">
        <p14:creationId xmlns:p14="http://schemas.microsoft.com/office/powerpoint/2010/main" val="619624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44" y="175119"/>
            <a:ext cx="5776356" cy="371145"/>
          </a:xfrm>
        </p:spPr>
        <p:txBody>
          <a:bodyPr>
            <a:noAutofit/>
          </a:bodyPr>
          <a:lstStyle/>
          <a:p>
            <a:r>
              <a:rPr lang="en-US" sz="2800" dirty="0" smtClean="0"/>
              <a:t>Scramble Strings</a:t>
            </a:r>
            <a:endParaRPr lang="en-US" sz="2800" dirty="0"/>
          </a:p>
        </p:txBody>
      </p:sp>
      <p:sp>
        <p:nvSpPr>
          <p:cNvPr id="6" name="Rectangle 5"/>
          <p:cNvSpPr/>
          <p:nvPr/>
        </p:nvSpPr>
        <p:spPr>
          <a:xfrm>
            <a:off x="319643" y="546264"/>
            <a:ext cx="5095505" cy="5478423"/>
          </a:xfrm>
          <a:prstGeom prst="rect">
            <a:avLst/>
          </a:prstGeom>
        </p:spPr>
        <p:txBody>
          <a:bodyPr wrap="square">
            <a:spAutoFit/>
          </a:bodyPr>
          <a:lstStyle/>
          <a:p>
            <a:r>
              <a:rPr lang="en-US" sz="1400" dirty="0">
                <a:latin typeface="Calibri" charset="0"/>
                <a:ea typeface="DengXian" charset="-122"/>
                <a:cs typeface="Times New Roman" charset="0"/>
              </a:rPr>
              <a:t>Given a string s1, we may represent it as a binary tree by partitioning it to two non-empty substrings recursively.</a:t>
            </a:r>
          </a:p>
          <a:p>
            <a:r>
              <a:rPr lang="en-US" sz="1400" dirty="0">
                <a:latin typeface="Calibri" charset="0"/>
                <a:ea typeface="DengXian" charset="-122"/>
                <a:cs typeface="Times New Roman" charset="0"/>
              </a:rPr>
              <a:t>Below is one possible representation of s1 = "great":</a:t>
            </a:r>
          </a:p>
          <a:p>
            <a:r>
              <a:rPr lang="en-US" sz="1400" dirty="0">
                <a:latin typeface="Calibri" charset="0"/>
                <a:ea typeface="DengXian" charset="-122"/>
                <a:cs typeface="Times New Roman" charset="0"/>
              </a:rPr>
              <a:t>    great</a:t>
            </a:r>
          </a:p>
          <a:p>
            <a:r>
              <a:rPr lang="en-US" sz="1400" dirty="0">
                <a:latin typeface="Calibri" charset="0"/>
                <a:ea typeface="DengXian" charset="-122"/>
                <a:cs typeface="Times New Roman" charset="0"/>
              </a:rPr>
              <a:t>   /    \</a:t>
            </a:r>
          </a:p>
          <a:p>
            <a:r>
              <a:rPr lang="en-US" sz="1400" dirty="0">
                <a:latin typeface="Calibri" charset="0"/>
                <a:ea typeface="DengXian" charset="-122"/>
                <a:cs typeface="Times New Roman" charset="0"/>
              </a:rPr>
              <a:t>  gr    eat</a:t>
            </a:r>
          </a:p>
          <a:p>
            <a:r>
              <a:rPr lang="en-US" sz="1400" dirty="0">
                <a:latin typeface="Calibri" charset="0"/>
                <a:ea typeface="DengXian" charset="-122"/>
                <a:cs typeface="Times New Roman" charset="0"/>
              </a:rPr>
              <a:t> / \    /  \</a:t>
            </a:r>
          </a:p>
          <a:p>
            <a:r>
              <a:rPr lang="en-US" sz="1400" dirty="0">
                <a:latin typeface="Calibri" charset="0"/>
                <a:ea typeface="DengXian" charset="-122"/>
                <a:cs typeface="Times New Roman" charset="0"/>
              </a:rPr>
              <a:t>g   r  e   at</a:t>
            </a:r>
          </a:p>
          <a:p>
            <a:r>
              <a:rPr lang="en-US" sz="1400" dirty="0">
                <a:latin typeface="Calibri" charset="0"/>
                <a:ea typeface="DengXian" charset="-122"/>
                <a:cs typeface="Times New Roman" charset="0"/>
              </a:rPr>
              <a:t>           / \</a:t>
            </a:r>
          </a:p>
          <a:p>
            <a:r>
              <a:rPr lang="en-US" sz="1400" dirty="0">
                <a:latin typeface="Calibri" charset="0"/>
                <a:ea typeface="DengXian" charset="-122"/>
                <a:cs typeface="Times New Roman" charset="0"/>
              </a:rPr>
              <a:t>          a   t</a:t>
            </a:r>
          </a:p>
          <a:p>
            <a:r>
              <a:rPr lang="en-US" sz="1400" dirty="0">
                <a:latin typeface="Calibri" charset="0"/>
                <a:ea typeface="DengXian" charset="-122"/>
                <a:cs typeface="Times New Roman" charset="0"/>
              </a:rPr>
              <a:t>To scramble the string, we may choose any non-leaf node and swap its two children.</a:t>
            </a:r>
          </a:p>
          <a:p>
            <a:r>
              <a:rPr lang="en-US" sz="1400" dirty="0">
                <a:latin typeface="Calibri" charset="0"/>
                <a:ea typeface="DengXian" charset="-122"/>
                <a:cs typeface="Times New Roman" charset="0"/>
              </a:rPr>
              <a:t>For example, if we choose the node "gr" and swap its two children, it produces a scrambled string "</a:t>
            </a:r>
            <a:r>
              <a:rPr lang="en-US" sz="1400" dirty="0" err="1">
                <a:latin typeface="Calibri" charset="0"/>
                <a:ea typeface="DengXian" charset="-122"/>
                <a:cs typeface="Times New Roman" charset="0"/>
              </a:rPr>
              <a:t>rgeat</a:t>
            </a:r>
            <a:r>
              <a:rPr lang="en-US" sz="1400" dirty="0">
                <a:latin typeface="Calibri" charset="0"/>
                <a:ea typeface="DengXian" charset="-122"/>
                <a:cs typeface="Times New Roman" charset="0"/>
              </a:rPr>
              <a:t>".</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rgeat</a:t>
            </a:r>
            <a:endParaRPr lang="en-US" sz="1400" dirty="0">
              <a:latin typeface="Calibri" charset="0"/>
              <a:ea typeface="DengXian" charset="-122"/>
              <a:cs typeface="Times New Roman" charset="0"/>
            </a:endParaRPr>
          </a:p>
          <a:p>
            <a:r>
              <a:rPr lang="en-US" sz="1400" dirty="0">
                <a:latin typeface="Calibri" charset="0"/>
                <a:ea typeface="DengXian" charset="-122"/>
                <a:cs typeface="Times New Roman" charset="0"/>
              </a:rPr>
              <a:t>   /    \</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rg</a:t>
            </a:r>
            <a:r>
              <a:rPr lang="en-US" sz="1400" dirty="0">
                <a:latin typeface="Calibri" charset="0"/>
                <a:ea typeface="DengXian" charset="-122"/>
                <a:cs typeface="Times New Roman" charset="0"/>
              </a:rPr>
              <a:t>    eat</a:t>
            </a:r>
          </a:p>
          <a:p>
            <a:r>
              <a:rPr lang="en-US" sz="1400" dirty="0">
                <a:latin typeface="Calibri" charset="0"/>
                <a:ea typeface="DengXian" charset="-122"/>
                <a:cs typeface="Times New Roman" charset="0"/>
              </a:rPr>
              <a:t> / \    /  \</a:t>
            </a:r>
          </a:p>
          <a:p>
            <a:r>
              <a:rPr lang="en-US" sz="1400" dirty="0">
                <a:latin typeface="Calibri" charset="0"/>
                <a:ea typeface="DengXian" charset="-122"/>
                <a:cs typeface="Times New Roman" charset="0"/>
              </a:rPr>
              <a:t>r   g  e   at</a:t>
            </a:r>
          </a:p>
          <a:p>
            <a:r>
              <a:rPr lang="en-US" sz="1400" dirty="0">
                <a:latin typeface="Calibri" charset="0"/>
                <a:ea typeface="DengXian" charset="-122"/>
                <a:cs typeface="Times New Roman" charset="0"/>
              </a:rPr>
              <a:t>           / \</a:t>
            </a:r>
          </a:p>
          <a:p>
            <a:r>
              <a:rPr lang="en-US" sz="1400" dirty="0">
                <a:latin typeface="Calibri" charset="0"/>
                <a:ea typeface="DengXian" charset="-122"/>
                <a:cs typeface="Times New Roman" charset="0"/>
              </a:rPr>
              <a:t>          a   t</a:t>
            </a:r>
          </a:p>
          <a:p>
            <a:r>
              <a:rPr lang="en-US" sz="1400" dirty="0">
                <a:latin typeface="Calibri" charset="0"/>
                <a:ea typeface="DengXian" charset="-122"/>
                <a:cs typeface="Times New Roman" charset="0"/>
              </a:rPr>
              <a:t>We say that "</a:t>
            </a:r>
            <a:r>
              <a:rPr lang="en-US" sz="1400" dirty="0" err="1">
                <a:latin typeface="Calibri" charset="0"/>
                <a:ea typeface="DengXian" charset="-122"/>
                <a:cs typeface="Times New Roman" charset="0"/>
              </a:rPr>
              <a:t>rgeat</a:t>
            </a:r>
            <a:r>
              <a:rPr lang="en-US" sz="1400" dirty="0">
                <a:latin typeface="Calibri" charset="0"/>
                <a:ea typeface="DengXian" charset="-122"/>
                <a:cs typeface="Times New Roman" charset="0"/>
              </a:rPr>
              <a:t>" is a scrambled string of "great".</a:t>
            </a:r>
          </a:p>
          <a:p>
            <a:r>
              <a:rPr lang="en-US" sz="1400" dirty="0" smtClean="0">
                <a:latin typeface="Calibri" charset="0"/>
                <a:ea typeface="DengXian" charset="-122"/>
                <a:cs typeface="Times New Roman" charset="0"/>
              </a:rPr>
              <a:t>Given </a:t>
            </a:r>
            <a:r>
              <a:rPr lang="en-US" sz="1400" dirty="0">
                <a:latin typeface="Calibri" charset="0"/>
                <a:ea typeface="DengXian" charset="-122"/>
                <a:cs typeface="Times New Roman" charset="0"/>
              </a:rPr>
              <a:t>two strings s1 and s2 of the same length, determine if s2 is a scrambled string of s1.</a:t>
            </a:r>
          </a:p>
          <a:p>
            <a:r>
              <a:rPr lang="en-US" sz="1400" dirty="0">
                <a:latin typeface="Calibri" charset="0"/>
                <a:ea typeface="DengXian" charset="-122"/>
                <a:cs typeface="Times New Roman" charset="0"/>
              </a:rPr>
              <a:t> </a:t>
            </a:r>
            <a:endParaRPr lang="en-US" sz="1400" dirty="0">
              <a:effectLst/>
              <a:latin typeface="Calibri" charset="0"/>
              <a:ea typeface="DengXian" charset="-122"/>
              <a:cs typeface="Times New Roman" charset="0"/>
            </a:endParaRPr>
          </a:p>
        </p:txBody>
      </p:sp>
      <p:sp>
        <p:nvSpPr>
          <p:cNvPr id="7" name="Rectangle 6"/>
          <p:cNvSpPr/>
          <p:nvPr/>
        </p:nvSpPr>
        <p:spPr>
          <a:xfrm>
            <a:off x="5138056" y="360691"/>
            <a:ext cx="6713517" cy="923330"/>
          </a:xfrm>
          <a:prstGeom prst="rect">
            <a:avLst/>
          </a:prstGeom>
        </p:spPr>
        <p:txBody>
          <a:bodyPr wrap="square">
            <a:spAutoFit/>
          </a:bodyPr>
          <a:lstStyle/>
          <a:p>
            <a:r>
              <a:rPr lang="en-US" dirty="0"/>
              <a:t>need to consider to two situations:  </a:t>
            </a:r>
            <a:endParaRPr lang="en-US" dirty="0" smtClean="0"/>
          </a:p>
          <a:p>
            <a:r>
              <a:rPr lang="en-US" dirty="0" smtClean="0"/>
              <a:t>1. the </a:t>
            </a:r>
            <a:r>
              <a:rPr lang="en-US" dirty="0"/>
              <a:t>s1 first part = s2 first part &amp;&amp; s1 second part = s2 second part </a:t>
            </a:r>
            <a:r>
              <a:rPr lang="en-US" dirty="0" smtClean="0"/>
              <a:t>  </a:t>
            </a:r>
          </a:p>
          <a:p>
            <a:r>
              <a:rPr lang="en-US" dirty="0" smtClean="0"/>
              <a:t>2</a:t>
            </a:r>
            <a:r>
              <a:rPr lang="en-US" dirty="0"/>
              <a:t>. the s1 first part = s2 second part &amp;&amp; s1 second part = s2 first part</a:t>
            </a:r>
          </a:p>
        </p:txBody>
      </p:sp>
      <p:sp>
        <p:nvSpPr>
          <p:cNvPr id="9" name="Rectangle 8"/>
          <p:cNvSpPr/>
          <p:nvPr/>
        </p:nvSpPr>
        <p:spPr>
          <a:xfrm>
            <a:off x="5755573" y="1284021"/>
            <a:ext cx="6096000" cy="5693866"/>
          </a:xfrm>
          <a:prstGeom prst="rect">
            <a:avLst/>
          </a:prstGeom>
        </p:spPr>
        <p:txBody>
          <a:bodyPr>
            <a:spAutoFit/>
          </a:bodyPr>
          <a:lstStyle/>
          <a:p>
            <a:r>
              <a:rPr lang="en-US" sz="1400" dirty="0" err="1">
                <a:latin typeface="Calibri" charset="0"/>
                <a:ea typeface="DengXian" charset="-122"/>
                <a:cs typeface="Times New Roman" charset="0"/>
              </a:rPr>
              <a:t>var</a:t>
            </a:r>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isScramble</a:t>
            </a:r>
            <a:r>
              <a:rPr lang="en-US" sz="1400" dirty="0">
                <a:latin typeface="Calibri" charset="0"/>
                <a:ea typeface="DengXian" charset="-122"/>
                <a:cs typeface="Times New Roman" charset="0"/>
              </a:rPr>
              <a:t> = function(s1, s2) {</a:t>
            </a:r>
          </a:p>
          <a:p>
            <a:r>
              <a:rPr lang="en-US" sz="1400" dirty="0">
                <a:latin typeface="Calibri" charset="0"/>
                <a:ea typeface="DengXian" charset="-122"/>
                <a:cs typeface="Times New Roman" charset="0"/>
              </a:rPr>
              <a:t>    if(s1.length !== s2.length)  return false;</a:t>
            </a:r>
          </a:p>
          <a:p>
            <a:r>
              <a:rPr lang="en-US" sz="1400" dirty="0">
                <a:latin typeface="Calibri" charset="0"/>
                <a:ea typeface="DengXian" charset="-122"/>
                <a:cs typeface="Times New Roman" charset="0"/>
              </a:rPr>
              <a:t>    if(s1=== s2)  return true;</a:t>
            </a:r>
          </a:p>
          <a:p>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var</a:t>
            </a:r>
            <a:r>
              <a:rPr lang="en-US" sz="1400" dirty="0">
                <a:latin typeface="Calibri" charset="0"/>
                <a:ea typeface="DengXian" charset="-122"/>
                <a:cs typeface="Times New Roman" charset="0"/>
              </a:rPr>
              <a:t> map = {};</a:t>
            </a:r>
          </a:p>
          <a:p>
            <a:r>
              <a:rPr lang="en-US" sz="1400" dirty="0">
                <a:latin typeface="Calibri" charset="0"/>
                <a:ea typeface="DengXian" charset="-122"/>
                <a:cs typeface="Times New Roman" charset="0"/>
              </a:rPr>
              <a:t>    for(</a:t>
            </a:r>
            <a:r>
              <a:rPr lang="en-US" sz="1400" dirty="0" err="1">
                <a:latin typeface="Calibri" charset="0"/>
                <a:ea typeface="DengXian" charset="-122"/>
                <a:cs typeface="Times New Roman" charset="0"/>
              </a:rPr>
              <a:t>var</a:t>
            </a:r>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=0;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&lt;s1.length;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map[s1[</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 map[s1[</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map[s1[</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]]+1 : 1;</a:t>
            </a:r>
          </a:p>
          <a:p>
            <a:r>
              <a:rPr lang="en-US" sz="1400" dirty="0">
                <a:latin typeface="Calibri" charset="0"/>
                <a:ea typeface="DengXian" charset="-122"/>
                <a:cs typeface="Times New Roman" charset="0"/>
              </a:rPr>
              <a:t>        map[s2[</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 map[s2[</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map[s2[</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]]-1 : -1;</a:t>
            </a:r>
          </a:p>
          <a:p>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for(</a:t>
            </a:r>
            <a:r>
              <a:rPr lang="en-US" sz="1400" dirty="0" err="1">
                <a:latin typeface="Calibri" charset="0"/>
                <a:ea typeface="DengXian" charset="-122"/>
                <a:cs typeface="Times New Roman" charset="0"/>
              </a:rPr>
              <a:t>var</a:t>
            </a:r>
            <a:r>
              <a:rPr lang="en-US" sz="1400" dirty="0">
                <a:latin typeface="Calibri" charset="0"/>
                <a:ea typeface="DengXian" charset="-122"/>
                <a:cs typeface="Times New Roman" charset="0"/>
              </a:rPr>
              <a:t> key in map) {</a:t>
            </a:r>
          </a:p>
          <a:p>
            <a:r>
              <a:rPr lang="en-US" sz="1400" dirty="0">
                <a:latin typeface="Calibri" charset="0"/>
                <a:ea typeface="DengXian" charset="-122"/>
                <a:cs typeface="Times New Roman" charset="0"/>
              </a:rPr>
              <a:t>        if(map[key] !== 0)  return false;</a:t>
            </a:r>
          </a:p>
          <a:p>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a:t>
            </a:r>
            <a:endParaRPr lang="en-US" sz="1400" dirty="0" smtClean="0">
              <a:latin typeface="Calibri" charset="0"/>
              <a:ea typeface="DengXian" charset="-122"/>
              <a:cs typeface="Times New Roman" charset="0"/>
            </a:endParaRPr>
          </a:p>
          <a:p>
            <a:r>
              <a:rPr lang="en-US" sz="1400" dirty="0" smtClean="0">
                <a:latin typeface="Calibri" charset="0"/>
                <a:ea typeface="DengXian" charset="-122"/>
                <a:cs typeface="Times New Roman" charset="0"/>
              </a:rPr>
              <a:t>for(</a:t>
            </a:r>
            <a:r>
              <a:rPr lang="en-US" sz="1400" dirty="0" err="1" smtClean="0">
                <a:latin typeface="Calibri" charset="0"/>
                <a:ea typeface="DengXian" charset="-122"/>
                <a:cs typeface="Times New Roman" charset="0"/>
              </a:rPr>
              <a:t>var</a:t>
            </a:r>
            <a:r>
              <a:rPr lang="en-US" sz="1400" dirty="0" smtClean="0">
                <a:latin typeface="Calibri" charset="0"/>
                <a:ea typeface="DengXian" charset="-122"/>
                <a:cs typeface="Times New Roman" charset="0"/>
              </a:rPr>
              <a:t>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=1;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&lt;s1.length;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if(</a:t>
            </a:r>
            <a:r>
              <a:rPr lang="en-US" sz="1400" dirty="0" err="1">
                <a:latin typeface="Calibri" charset="0"/>
                <a:ea typeface="DengXian" charset="-122"/>
                <a:cs typeface="Times New Roman" charset="0"/>
              </a:rPr>
              <a:t>isScramble</a:t>
            </a:r>
            <a:r>
              <a:rPr lang="en-US" sz="1400" dirty="0">
                <a:latin typeface="Calibri" charset="0"/>
                <a:ea typeface="DengXian" charset="-122"/>
                <a:cs typeface="Times New Roman" charset="0"/>
              </a:rPr>
              <a:t>(s1.substring(0,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s2.substring(0,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&amp;&amp;</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isScramble</a:t>
            </a:r>
            <a:r>
              <a:rPr lang="en-US" sz="1400" dirty="0">
                <a:latin typeface="Calibri" charset="0"/>
                <a:ea typeface="DengXian" charset="-122"/>
                <a:cs typeface="Times New Roman" charset="0"/>
              </a:rPr>
              <a:t>(s1.substring(</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s2.substring(</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return true</a:t>
            </a:r>
            <a:r>
              <a:rPr lang="en-US" sz="1400" dirty="0" smtClean="0">
                <a:latin typeface="Calibri" charset="0"/>
                <a:ea typeface="DengXian" charset="-122"/>
                <a:cs typeface="Times New Roman" charset="0"/>
              </a:rPr>
              <a:t>;</a:t>
            </a:r>
          </a:p>
          <a:p>
            <a:r>
              <a:rPr lang="en-US" sz="1400" dirty="0" smtClean="0">
                <a:latin typeface="Calibri" charset="0"/>
                <a:ea typeface="DengXian" charset="-122"/>
                <a:cs typeface="Times New Roman" charset="0"/>
              </a:rPr>
              <a:t>         </a:t>
            </a:r>
            <a:r>
              <a:rPr lang="en-US" sz="1400" dirty="0" smtClean="0">
                <a:solidFill>
                  <a:schemeClr val="accent1">
                    <a:lumMod val="75000"/>
                  </a:schemeClr>
                </a:solidFill>
                <a:latin typeface="Calibri" charset="0"/>
                <a:ea typeface="DengXian" charset="-122"/>
                <a:cs typeface="Times New Roman" charset="0"/>
              </a:rPr>
              <a:t>// X in s1 should match s2 in X</a:t>
            </a:r>
          </a:p>
          <a:p>
            <a:r>
              <a:rPr lang="en-US" sz="1400" dirty="0" smtClean="0">
                <a:solidFill>
                  <a:schemeClr val="accent1">
                    <a:lumMod val="75000"/>
                  </a:schemeClr>
                </a:solidFill>
                <a:latin typeface="Calibri" charset="0"/>
                <a:ea typeface="DengXian" charset="-122"/>
                <a:cs typeface="Times New Roman" charset="0"/>
              </a:rPr>
              <a:t>        // s1: XXX</a:t>
            </a:r>
            <a:r>
              <a:rPr lang="mr-IN" sz="1400" dirty="0" smtClean="0">
                <a:solidFill>
                  <a:schemeClr val="accent1">
                    <a:lumMod val="75000"/>
                  </a:schemeClr>
                </a:solidFill>
                <a:latin typeface="Calibri" charset="0"/>
                <a:ea typeface="DengXian" charset="-122"/>
                <a:cs typeface="Times New Roman" charset="0"/>
              </a:rPr>
              <a:t>…</a:t>
            </a:r>
            <a:r>
              <a:rPr lang="en-US" sz="1400" dirty="0" smtClean="0">
                <a:solidFill>
                  <a:schemeClr val="accent1">
                    <a:lumMod val="75000"/>
                  </a:schemeClr>
                </a:solidFill>
                <a:latin typeface="Calibri" charset="0"/>
                <a:ea typeface="DengXian" charset="-122"/>
                <a:cs typeface="Times New Roman" charset="0"/>
              </a:rPr>
              <a:t>.. Match  S2: </a:t>
            </a:r>
            <a:r>
              <a:rPr lang="mr-IN" sz="1400" dirty="0" smtClean="0">
                <a:solidFill>
                  <a:schemeClr val="accent1">
                    <a:lumMod val="75000"/>
                  </a:schemeClr>
                </a:solidFill>
                <a:latin typeface="Calibri" charset="0"/>
                <a:ea typeface="DengXian" charset="-122"/>
                <a:cs typeface="Times New Roman" charset="0"/>
              </a:rPr>
              <a:t>…</a:t>
            </a:r>
            <a:r>
              <a:rPr lang="en-US" sz="1400" dirty="0" smtClean="0">
                <a:solidFill>
                  <a:schemeClr val="accent1">
                    <a:lumMod val="75000"/>
                  </a:schemeClr>
                </a:solidFill>
                <a:latin typeface="Calibri" charset="0"/>
                <a:ea typeface="DengXian" charset="-122"/>
                <a:cs typeface="Times New Roman" charset="0"/>
              </a:rPr>
              <a:t>.XXX  &amp;&amp; s1: </a:t>
            </a:r>
            <a:r>
              <a:rPr lang="mr-IN" sz="1400" dirty="0" smtClean="0">
                <a:solidFill>
                  <a:schemeClr val="accent1">
                    <a:lumMod val="75000"/>
                  </a:schemeClr>
                </a:solidFill>
                <a:latin typeface="Calibri" charset="0"/>
                <a:ea typeface="DengXian" charset="-122"/>
                <a:cs typeface="Times New Roman" charset="0"/>
              </a:rPr>
              <a:t>…</a:t>
            </a:r>
            <a:r>
              <a:rPr lang="en-US" sz="1400" dirty="0" smtClean="0">
                <a:solidFill>
                  <a:schemeClr val="accent1">
                    <a:lumMod val="75000"/>
                  </a:schemeClr>
                </a:solidFill>
                <a:latin typeface="Calibri" charset="0"/>
                <a:ea typeface="DengXian" charset="-122"/>
                <a:cs typeface="Times New Roman" charset="0"/>
              </a:rPr>
              <a:t>.XXXX match s2: XXXX</a:t>
            </a:r>
            <a:r>
              <a:rPr lang="mr-IN" sz="1400" dirty="0" smtClean="0">
                <a:solidFill>
                  <a:schemeClr val="accent1">
                    <a:lumMod val="75000"/>
                  </a:schemeClr>
                </a:solidFill>
                <a:latin typeface="Calibri" charset="0"/>
                <a:ea typeface="DengXian" charset="-122"/>
                <a:cs typeface="Times New Roman" charset="0"/>
              </a:rPr>
              <a:t>…</a:t>
            </a:r>
            <a:r>
              <a:rPr lang="en-US" sz="1400" dirty="0" smtClean="0">
                <a:solidFill>
                  <a:schemeClr val="accent1">
                    <a:lumMod val="75000"/>
                  </a:schemeClr>
                </a:solidFill>
                <a:latin typeface="Calibri" charset="0"/>
                <a:ea typeface="DengXian" charset="-122"/>
                <a:cs typeface="Times New Roman" charset="0"/>
              </a:rPr>
              <a:t>..</a:t>
            </a:r>
            <a:endParaRPr lang="en-US" sz="1400" dirty="0">
              <a:solidFill>
                <a:schemeClr val="accent1">
                  <a:lumMod val="75000"/>
                </a:schemeClr>
              </a:solidFill>
              <a:latin typeface="Calibri" charset="0"/>
              <a:ea typeface="DengXian" charset="-122"/>
              <a:cs typeface="Times New Roman" charset="0"/>
            </a:endParaRPr>
          </a:p>
          <a:p>
            <a:r>
              <a:rPr lang="en-US" sz="1400" dirty="0">
                <a:latin typeface="Calibri" charset="0"/>
                <a:ea typeface="DengXian" charset="-122"/>
                <a:cs typeface="Times New Roman" charset="0"/>
              </a:rPr>
              <a:t>        if(</a:t>
            </a:r>
            <a:r>
              <a:rPr lang="en-US" sz="1400" dirty="0" err="1">
                <a:latin typeface="Calibri" charset="0"/>
                <a:ea typeface="DengXian" charset="-122"/>
                <a:cs typeface="Times New Roman" charset="0"/>
              </a:rPr>
              <a:t>isScramble</a:t>
            </a:r>
            <a:r>
              <a:rPr lang="en-US" sz="1400" dirty="0">
                <a:latin typeface="Calibri" charset="0"/>
                <a:ea typeface="DengXian" charset="-122"/>
                <a:cs typeface="Times New Roman" charset="0"/>
              </a:rPr>
              <a:t>(s1.substring(0,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s2.substring(s2.length -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&amp;&amp;</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isScramble</a:t>
            </a:r>
            <a:r>
              <a:rPr lang="en-US" sz="1400" dirty="0">
                <a:latin typeface="Calibri" charset="0"/>
                <a:ea typeface="DengXian" charset="-122"/>
                <a:cs typeface="Times New Roman" charset="0"/>
              </a:rPr>
              <a:t>(s1.substring(</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s2.substring(0, s2.length -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return true;</a:t>
            </a:r>
          </a:p>
          <a:p>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return false;</a:t>
            </a:r>
          </a:p>
          <a:p>
            <a:r>
              <a:rPr lang="en-US" sz="1400" dirty="0">
                <a:latin typeface="Calibri" charset="0"/>
                <a:ea typeface="DengXian" charset="-122"/>
                <a:cs typeface="Times New Roman" charset="0"/>
              </a:rPr>
              <a:t>};</a:t>
            </a:r>
            <a:endParaRPr lang="en-US" sz="1400" dirty="0">
              <a:effectLst/>
              <a:latin typeface="Calibri" charset="0"/>
              <a:ea typeface="DengXian" charset="-122"/>
              <a:cs typeface="Times New Roman" charset="0"/>
            </a:endParaRPr>
          </a:p>
        </p:txBody>
      </p:sp>
    </p:spTree>
    <p:extLst>
      <p:ext uri="{BB962C8B-B14F-4D97-AF65-F5344CB8AC3E}">
        <p14:creationId xmlns:p14="http://schemas.microsoft.com/office/powerpoint/2010/main" val="48527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Combination/Subset problem</a:t>
            </a:r>
            <a:endParaRPr lang="en-US" dirty="0"/>
          </a:p>
        </p:txBody>
      </p:sp>
      <p:sp>
        <p:nvSpPr>
          <p:cNvPr id="3" name="Content Placeholder 2"/>
          <p:cNvSpPr>
            <a:spLocks noGrp="1"/>
          </p:cNvSpPr>
          <p:nvPr>
            <p:ph idx="1"/>
          </p:nvPr>
        </p:nvSpPr>
        <p:spPr>
          <a:xfrm>
            <a:off x="838200" y="1469365"/>
            <a:ext cx="10515600" cy="4351338"/>
          </a:xfrm>
        </p:spPr>
        <p:txBody>
          <a:bodyPr/>
          <a:lstStyle/>
          <a:p>
            <a:r>
              <a:rPr lang="en-US" dirty="0" smtClean="0"/>
              <a:t>  Related questions: 753, 17, </a:t>
            </a:r>
            <a:r>
              <a:rPr lang="en-US" dirty="0"/>
              <a:t>805,</a:t>
            </a:r>
            <a:r>
              <a:rPr lang="en-US" dirty="0" smtClean="0"/>
              <a:t>   90, 78, 77, 39, 40, 216, 419 </a:t>
            </a:r>
            <a:endParaRPr lang="en-US" dirty="0"/>
          </a:p>
        </p:txBody>
      </p:sp>
      <p:sp>
        <p:nvSpPr>
          <p:cNvPr id="4" name="Rectangle 3"/>
          <p:cNvSpPr/>
          <p:nvPr/>
        </p:nvSpPr>
        <p:spPr>
          <a:xfrm>
            <a:off x="838199" y="2227337"/>
            <a:ext cx="9861469" cy="3693319"/>
          </a:xfrm>
          <a:prstGeom prst="rect">
            <a:avLst/>
          </a:prstGeom>
        </p:spPr>
        <p:txBody>
          <a:bodyPr wrap="square">
            <a:spAutoFit/>
          </a:bodyPr>
          <a:lstStyle/>
          <a:p>
            <a:r>
              <a:rPr lang="en-US" b="1" dirty="0" err="1">
                <a:solidFill>
                  <a:schemeClr val="accent1">
                    <a:lumMod val="75000"/>
                  </a:schemeClr>
                </a:solidFill>
              </a:rPr>
              <a:t>dfs</a:t>
            </a:r>
            <a:r>
              <a:rPr lang="en-US" b="1" dirty="0">
                <a:solidFill>
                  <a:schemeClr val="accent1">
                    <a:lumMod val="75000"/>
                  </a:schemeClr>
                </a:solidFill>
              </a:rPr>
              <a:t>(index, n, </a:t>
            </a:r>
            <a:r>
              <a:rPr lang="en-US" b="1" dirty="0" err="1">
                <a:solidFill>
                  <a:schemeClr val="accent1">
                    <a:lumMod val="75000"/>
                  </a:schemeClr>
                </a:solidFill>
              </a:rPr>
              <a:t>arr</a:t>
            </a:r>
            <a:r>
              <a:rPr lang="en-US" b="1" dirty="0">
                <a:solidFill>
                  <a:schemeClr val="accent1">
                    <a:lumMod val="75000"/>
                  </a:schemeClr>
                </a:solidFill>
              </a:rPr>
              <a:t>, sum) </a:t>
            </a:r>
            <a:r>
              <a:rPr lang="en-US" b="1" dirty="0" smtClean="0">
                <a:solidFill>
                  <a:schemeClr val="accent1">
                    <a:lumMod val="75000"/>
                  </a:schemeClr>
                </a:solidFill>
              </a:rPr>
              <a:t>{</a:t>
            </a:r>
          </a:p>
          <a:p>
            <a:r>
              <a:rPr lang="en-US" b="1" dirty="0" smtClean="0">
                <a:solidFill>
                  <a:schemeClr val="accent1">
                    <a:lumMod val="75000"/>
                  </a:schemeClr>
                </a:solidFill>
              </a:rPr>
              <a:t>     </a:t>
            </a:r>
            <a:r>
              <a:rPr lang="mr-IN" b="1" dirty="0" err="1" smtClean="0">
                <a:solidFill>
                  <a:schemeClr val="accent1">
                    <a:lumMod val="75000"/>
                  </a:schemeClr>
                </a:solidFill>
              </a:rPr>
              <a:t>if</a:t>
            </a:r>
            <a:r>
              <a:rPr lang="mr-IN" b="1" dirty="0" smtClean="0">
                <a:solidFill>
                  <a:schemeClr val="accent1">
                    <a:lumMod val="75000"/>
                  </a:schemeClr>
                </a:solidFill>
              </a:rPr>
              <a:t>(</a:t>
            </a:r>
            <a:r>
              <a:rPr lang="en-US" b="1" dirty="0" smtClean="0">
                <a:solidFill>
                  <a:schemeClr val="accent1">
                    <a:lumMod val="75000"/>
                  </a:schemeClr>
                </a:solidFill>
              </a:rPr>
              <a:t> reach to the end</a:t>
            </a:r>
            <a:r>
              <a:rPr lang="mr-IN" b="1" dirty="0" smtClean="0">
                <a:solidFill>
                  <a:schemeClr val="accent1">
                    <a:lumMod val="75000"/>
                  </a:schemeClr>
                </a:solidFill>
              </a:rPr>
              <a:t>)  {</a:t>
            </a:r>
            <a:endParaRPr lang="en-US" b="1" dirty="0" smtClean="0">
              <a:solidFill>
                <a:schemeClr val="accent1">
                  <a:lumMod val="75000"/>
                </a:schemeClr>
              </a:solidFill>
            </a:endParaRPr>
          </a:p>
          <a:p>
            <a:r>
              <a:rPr lang="en-US" b="1" dirty="0" smtClean="0">
                <a:solidFill>
                  <a:schemeClr val="accent1">
                    <a:lumMod val="75000"/>
                  </a:schemeClr>
                </a:solidFill>
              </a:rPr>
              <a:t>          add </a:t>
            </a:r>
            <a:r>
              <a:rPr lang="en-US" b="1" dirty="0" err="1" smtClean="0">
                <a:solidFill>
                  <a:schemeClr val="accent1">
                    <a:lumMod val="75000"/>
                  </a:schemeClr>
                </a:solidFill>
              </a:rPr>
              <a:t>satisified</a:t>
            </a:r>
            <a:r>
              <a:rPr lang="en-US" b="1" dirty="0" smtClean="0">
                <a:solidFill>
                  <a:schemeClr val="accent1">
                    <a:lumMod val="75000"/>
                  </a:schemeClr>
                </a:solidFill>
              </a:rPr>
              <a:t> result;</a:t>
            </a:r>
            <a:r>
              <a:rPr lang="mr-IN" b="1" dirty="0" smtClean="0">
                <a:solidFill>
                  <a:schemeClr val="accent1">
                    <a:lumMod val="75000"/>
                  </a:schemeClr>
                </a:solidFill>
              </a:rPr>
              <a:t>   </a:t>
            </a:r>
            <a:r>
              <a:rPr lang="en-US" b="1" dirty="0" smtClean="0">
                <a:solidFill>
                  <a:schemeClr val="accent1">
                    <a:lumMod val="75000"/>
                  </a:schemeClr>
                </a:solidFill>
              </a:rPr>
              <a:t> </a:t>
            </a:r>
            <a:endParaRPr lang="en-US" b="1" dirty="0">
              <a:solidFill>
                <a:schemeClr val="accent1">
                  <a:lumMod val="75000"/>
                </a:schemeClr>
              </a:solidFill>
            </a:endParaRPr>
          </a:p>
          <a:p>
            <a:r>
              <a:rPr lang="en-US" b="1" dirty="0">
                <a:solidFill>
                  <a:schemeClr val="accent1">
                    <a:lumMod val="75000"/>
                  </a:schemeClr>
                </a:solidFill>
              </a:rPr>
              <a:t>         </a:t>
            </a:r>
            <a:r>
              <a:rPr lang="mr-IN" b="1" dirty="0" err="1">
                <a:solidFill>
                  <a:schemeClr val="accent1">
                    <a:lumMod val="75000"/>
                  </a:schemeClr>
                </a:solidFill>
              </a:rPr>
              <a:t>return</a:t>
            </a:r>
            <a:r>
              <a:rPr lang="mr-IN" b="1" dirty="0">
                <a:solidFill>
                  <a:schemeClr val="accent1">
                    <a:lumMod val="75000"/>
                  </a:schemeClr>
                </a:solidFill>
              </a:rPr>
              <a:t>;    </a:t>
            </a:r>
            <a:r>
              <a:rPr lang="en-US" b="1" dirty="0">
                <a:solidFill>
                  <a:schemeClr val="accent1">
                    <a:lumMod val="75000"/>
                  </a:schemeClr>
                </a:solidFill>
              </a:rPr>
              <a:t>                           </a:t>
            </a:r>
          </a:p>
          <a:p>
            <a:r>
              <a:rPr lang="en-US" b="1" dirty="0">
                <a:solidFill>
                  <a:schemeClr val="accent1">
                    <a:lumMod val="75000"/>
                  </a:schemeClr>
                </a:solidFill>
              </a:rPr>
              <a:t>    </a:t>
            </a:r>
            <a:r>
              <a:rPr lang="mr-IN" b="1" dirty="0">
                <a:solidFill>
                  <a:schemeClr val="accent1">
                    <a:lumMod val="75000"/>
                  </a:schemeClr>
                </a:solidFill>
              </a:rPr>
              <a:t>} </a:t>
            </a:r>
            <a:endParaRPr lang="en-US" b="1" dirty="0" smtClean="0">
              <a:solidFill>
                <a:schemeClr val="accent1">
                  <a:lumMod val="75000"/>
                </a:schemeClr>
              </a:solidFill>
            </a:endParaRPr>
          </a:p>
          <a:p>
            <a:r>
              <a:rPr lang="en-US" b="1" dirty="0">
                <a:solidFill>
                  <a:schemeClr val="accent1">
                    <a:lumMod val="75000"/>
                  </a:schemeClr>
                </a:solidFill>
              </a:rPr>
              <a:t> </a:t>
            </a:r>
            <a:r>
              <a:rPr lang="en-US" b="1" dirty="0" smtClean="0">
                <a:solidFill>
                  <a:schemeClr val="accent1">
                    <a:lumMod val="75000"/>
                  </a:schemeClr>
                </a:solidFill>
              </a:rPr>
              <a:t>   </a:t>
            </a:r>
            <a:r>
              <a:rPr lang="mr-IN" b="1" dirty="0" err="1" smtClean="0">
                <a:solidFill>
                  <a:schemeClr val="accent1">
                    <a:lumMod val="75000"/>
                  </a:schemeClr>
                </a:solidFill>
              </a:rPr>
              <a:t>for</a:t>
            </a:r>
            <a:r>
              <a:rPr lang="mr-IN" b="1" dirty="0" smtClean="0">
                <a:solidFill>
                  <a:schemeClr val="accent1">
                    <a:lumMod val="75000"/>
                  </a:schemeClr>
                </a:solidFill>
              </a:rPr>
              <a:t>(</a:t>
            </a:r>
            <a:r>
              <a:rPr lang="mr-IN" b="1" dirty="0" err="1" smtClean="0">
                <a:solidFill>
                  <a:schemeClr val="accent1">
                    <a:lumMod val="75000"/>
                  </a:schemeClr>
                </a:solidFill>
              </a:rPr>
              <a:t>var</a:t>
            </a:r>
            <a:r>
              <a:rPr lang="mr-IN" b="1" dirty="0" smtClean="0">
                <a:solidFill>
                  <a:schemeClr val="accent1">
                    <a:lumMod val="75000"/>
                  </a:schemeClr>
                </a:solidFill>
              </a:rPr>
              <a:t> </a:t>
            </a:r>
            <a:r>
              <a:rPr lang="mr-IN" b="1" dirty="0" err="1">
                <a:solidFill>
                  <a:schemeClr val="accent1">
                    <a:lumMod val="75000"/>
                  </a:schemeClr>
                </a:solidFill>
              </a:rPr>
              <a:t>i</a:t>
            </a:r>
            <a:r>
              <a:rPr lang="mr-IN" b="1" dirty="0">
                <a:solidFill>
                  <a:schemeClr val="accent1">
                    <a:lumMod val="75000"/>
                  </a:schemeClr>
                </a:solidFill>
              </a:rPr>
              <a:t>=</a:t>
            </a:r>
            <a:r>
              <a:rPr lang="en-US" b="1" dirty="0">
                <a:solidFill>
                  <a:schemeClr val="accent1">
                    <a:lumMod val="75000"/>
                  </a:schemeClr>
                </a:solidFill>
              </a:rPr>
              <a:t>index</a:t>
            </a:r>
            <a:r>
              <a:rPr lang="mr-IN" b="1" dirty="0">
                <a:solidFill>
                  <a:schemeClr val="accent1">
                    <a:lumMod val="75000"/>
                  </a:schemeClr>
                </a:solidFill>
              </a:rPr>
              <a:t>; </a:t>
            </a:r>
            <a:r>
              <a:rPr lang="mr-IN" b="1" dirty="0" err="1">
                <a:solidFill>
                  <a:schemeClr val="accent1">
                    <a:lumMod val="75000"/>
                  </a:schemeClr>
                </a:solidFill>
              </a:rPr>
              <a:t>i</a:t>
            </a:r>
            <a:r>
              <a:rPr lang="mr-IN" b="1" dirty="0">
                <a:solidFill>
                  <a:schemeClr val="accent1">
                    <a:lumMod val="75000"/>
                  </a:schemeClr>
                </a:solidFill>
              </a:rPr>
              <a:t>&lt;</a:t>
            </a:r>
            <a:r>
              <a:rPr lang="en-US" b="1" dirty="0">
                <a:solidFill>
                  <a:schemeClr val="accent1">
                    <a:lumMod val="75000"/>
                  </a:schemeClr>
                </a:solidFill>
              </a:rPr>
              <a:t>n</a:t>
            </a:r>
            <a:r>
              <a:rPr lang="mr-IN" b="1" dirty="0">
                <a:solidFill>
                  <a:schemeClr val="accent1">
                    <a:lumMod val="75000"/>
                  </a:schemeClr>
                </a:solidFill>
              </a:rPr>
              <a:t>; </a:t>
            </a:r>
            <a:r>
              <a:rPr lang="mr-IN" b="1" dirty="0" err="1">
                <a:solidFill>
                  <a:schemeClr val="accent1">
                    <a:lumMod val="75000"/>
                  </a:schemeClr>
                </a:solidFill>
              </a:rPr>
              <a:t>i</a:t>
            </a:r>
            <a:r>
              <a:rPr lang="mr-IN" b="1" dirty="0">
                <a:solidFill>
                  <a:schemeClr val="accent1">
                    <a:lumMod val="75000"/>
                  </a:schemeClr>
                </a:solidFill>
              </a:rPr>
              <a:t>++) {        </a:t>
            </a:r>
            <a:endParaRPr lang="en-US" b="1" dirty="0">
              <a:solidFill>
                <a:schemeClr val="accent1">
                  <a:lumMod val="75000"/>
                </a:schemeClr>
              </a:solidFill>
            </a:endParaRPr>
          </a:p>
          <a:p>
            <a:r>
              <a:rPr lang="en-US" b="1" dirty="0">
                <a:solidFill>
                  <a:schemeClr val="accent1">
                    <a:lumMod val="75000"/>
                  </a:schemeClr>
                </a:solidFill>
              </a:rPr>
              <a:t>          </a:t>
            </a:r>
            <a:r>
              <a:rPr lang="en-US" b="1" dirty="0" err="1">
                <a:solidFill>
                  <a:schemeClr val="accent1">
                    <a:lumMod val="75000"/>
                  </a:schemeClr>
                </a:solidFill>
              </a:rPr>
              <a:t>arr</a:t>
            </a:r>
            <a:r>
              <a:rPr lang="mr-IN" b="1" dirty="0">
                <a:solidFill>
                  <a:schemeClr val="accent1">
                    <a:lumMod val="75000"/>
                  </a:schemeClr>
                </a:solidFill>
              </a:rPr>
              <a:t>.</a:t>
            </a:r>
            <a:r>
              <a:rPr lang="mr-IN" b="1" dirty="0" err="1">
                <a:solidFill>
                  <a:schemeClr val="accent1">
                    <a:lumMod val="75000"/>
                  </a:schemeClr>
                </a:solidFill>
              </a:rPr>
              <a:t>push</a:t>
            </a:r>
            <a:r>
              <a:rPr lang="mr-IN" b="1" dirty="0">
                <a:solidFill>
                  <a:schemeClr val="accent1">
                    <a:lumMod val="75000"/>
                  </a:schemeClr>
                </a:solidFill>
              </a:rPr>
              <a:t>(</a:t>
            </a:r>
            <a:r>
              <a:rPr lang="mr-IN" b="1" dirty="0" err="1">
                <a:solidFill>
                  <a:schemeClr val="accent1">
                    <a:lumMod val="75000"/>
                  </a:schemeClr>
                </a:solidFill>
              </a:rPr>
              <a:t>nums</a:t>
            </a:r>
            <a:r>
              <a:rPr lang="mr-IN" b="1" dirty="0">
                <a:solidFill>
                  <a:schemeClr val="accent1">
                    <a:lumMod val="75000"/>
                  </a:schemeClr>
                </a:solidFill>
              </a:rPr>
              <a:t>[</a:t>
            </a:r>
            <a:r>
              <a:rPr lang="mr-IN" b="1" dirty="0" err="1">
                <a:solidFill>
                  <a:schemeClr val="accent1">
                    <a:lumMod val="75000"/>
                  </a:schemeClr>
                </a:solidFill>
              </a:rPr>
              <a:t>i</a:t>
            </a:r>
            <a:r>
              <a:rPr lang="mr-IN" b="1" dirty="0">
                <a:solidFill>
                  <a:schemeClr val="accent1">
                    <a:lumMod val="75000"/>
                  </a:schemeClr>
                </a:solidFill>
              </a:rPr>
              <a:t>]);        </a:t>
            </a:r>
            <a:endParaRPr lang="en-US" b="1" dirty="0">
              <a:solidFill>
                <a:schemeClr val="accent1">
                  <a:lumMod val="75000"/>
                </a:schemeClr>
              </a:solidFill>
            </a:endParaRPr>
          </a:p>
          <a:p>
            <a:r>
              <a:rPr lang="en-US" b="1" dirty="0">
                <a:solidFill>
                  <a:schemeClr val="accent1">
                    <a:lumMod val="75000"/>
                  </a:schemeClr>
                </a:solidFill>
              </a:rPr>
              <a:t>          </a:t>
            </a:r>
            <a:r>
              <a:rPr lang="mr-IN" b="1" dirty="0" err="1" smtClean="0">
                <a:solidFill>
                  <a:schemeClr val="accent1">
                    <a:lumMod val="75000"/>
                  </a:schemeClr>
                </a:solidFill>
              </a:rPr>
              <a:t>dfs</a:t>
            </a:r>
            <a:r>
              <a:rPr lang="en-US" b="1" dirty="0" smtClean="0">
                <a:solidFill>
                  <a:schemeClr val="accent1">
                    <a:lumMod val="75000"/>
                  </a:schemeClr>
                </a:solidFill>
              </a:rPr>
              <a:t>(</a:t>
            </a:r>
            <a:r>
              <a:rPr lang="en-US" b="1" dirty="0" err="1" smtClean="0">
                <a:solidFill>
                  <a:schemeClr val="accent1">
                    <a:lumMod val="75000"/>
                  </a:schemeClr>
                </a:solidFill>
              </a:rPr>
              <a:t>i</a:t>
            </a:r>
            <a:r>
              <a:rPr lang="en-US" b="1" dirty="0" smtClean="0">
                <a:solidFill>
                  <a:schemeClr val="accent1">
                    <a:lumMod val="75000"/>
                  </a:schemeClr>
                </a:solidFill>
              </a:rPr>
              <a:t> or i+1</a:t>
            </a:r>
            <a:r>
              <a:rPr lang="mr-IN" b="1" dirty="0" smtClean="0">
                <a:solidFill>
                  <a:schemeClr val="accent1">
                    <a:lumMod val="75000"/>
                  </a:schemeClr>
                </a:solidFill>
              </a:rPr>
              <a:t>, </a:t>
            </a:r>
            <a:r>
              <a:rPr lang="en-US" b="1" dirty="0">
                <a:solidFill>
                  <a:schemeClr val="accent1">
                    <a:lumMod val="75000"/>
                  </a:schemeClr>
                </a:solidFill>
              </a:rPr>
              <a:t>n</a:t>
            </a:r>
            <a:r>
              <a:rPr lang="mr-IN" b="1" dirty="0">
                <a:solidFill>
                  <a:schemeClr val="accent1">
                    <a:lumMod val="75000"/>
                  </a:schemeClr>
                </a:solidFill>
              </a:rPr>
              <a:t>, </a:t>
            </a:r>
            <a:r>
              <a:rPr lang="en-US" b="1" dirty="0" err="1">
                <a:solidFill>
                  <a:schemeClr val="accent1">
                    <a:lumMod val="75000"/>
                  </a:schemeClr>
                </a:solidFill>
              </a:rPr>
              <a:t>arr</a:t>
            </a:r>
            <a:r>
              <a:rPr lang="en-US" b="1" dirty="0">
                <a:solidFill>
                  <a:schemeClr val="accent1">
                    <a:lumMod val="75000"/>
                  </a:schemeClr>
                </a:solidFill>
              </a:rPr>
              <a:t>, </a:t>
            </a:r>
            <a:r>
              <a:rPr lang="mr-IN" b="1" dirty="0" err="1">
                <a:solidFill>
                  <a:schemeClr val="accent1">
                    <a:lumMod val="75000"/>
                  </a:schemeClr>
                </a:solidFill>
              </a:rPr>
              <a:t>sum+nums</a:t>
            </a:r>
            <a:r>
              <a:rPr lang="mr-IN" b="1" dirty="0">
                <a:solidFill>
                  <a:schemeClr val="accent1">
                    <a:lumMod val="75000"/>
                  </a:schemeClr>
                </a:solidFill>
              </a:rPr>
              <a:t>[</a:t>
            </a:r>
            <a:r>
              <a:rPr lang="mr-IN" b="1" dirty="0" err="1">
                <a:solidFill>
                  <a:schemeClr val="accent1">
                    <a:lumMod val="75000"/>
                  </a:schemeClr>
                </a:solidFill>
              </a:rPr>
              <a:t>i</a:t>
            </a:r>
            <a:r>
              <a:rPr lang="mr-IN" b="1" dirty="0">
                <a:solidFill>
                  <a:schemeClr val="accent1">
                    <a:lumMod val="75000"/>
                  </a:schemeClr>
                </a:solidFill>
              </a:rPr>
              <a:t>]);     </a:t>
            </a:r>
            <a:r>
              <a:rPr lang="en-US" b="1" dirty="0" smtClean="0">
                <a:solidFill>
                  <a:schemeClr val="accent1">
                    <a:lumMod val="75000"/>
                  </a:schemeClr>
                </a:solidFill>
              </a:rPr>
              <a:t> if we can use </a:t>
            </a:r>
            <a:r>
              <a:rPr lang="en-US" b="1" dirty="0" err="1" smtClean="0">
                <a:solidFill>
                  <a:schemeClr val="accent1">
                    <a:lumMod val="75000"/>
                  </a:schemeClr>
                </a:solidFill>
              </a:rPr>
              <a:t>nums</a:t>
            </a:r>
            <a:r>
              <a:rPr lang="en-US" b="1" dirty="0" smtClean="0">
                <a:solidFill>
                  <a:schemeClr val="accent1">
                    <a:lumMod val="75000"/>
                  </a:schemeClr>
                </a:solidFill>
              </a:rPr>
              <a:t>[</a:t>
            </a:r>
            <a:r>
              <a:rPr lang="en-US" b="1" dirty="0" err="1" smtClean="0">
                <a:solidFill>
                  <a:schemeClr val="accent1">
                    <a:lumMod val="75000"/>
                  </a:schemeClr>
                </a:solidFill>
              </a:rPr>
              <a:t>i</a:t>
            </a:r>
            <a:r>
              <a:rPr lang="en-US" b="1" dirty="0" smtClean="0">
                <a:solidFill>
                  <a:schemeClr val="accent1">
                    <a:lumMod val="75000"/>
                  </a:schemeClr>
                </a:solidFill>
              </a:rPr>
              <a:t>] unlimited times, should be </a:t>
            </a:r>
            <a:r>
              <a:rPr lang="en-US" b="1" dirty="0" err="1" smtClean="0">
                <a:solidFill>
                  <a:schemeClr val="accent1">
                    <a:lumMod val="75000"/>
                  </a:schemeClr>
                </a:solidFill>
              </a:rPr>
              <a:t>i</a:t>
            </a:r>
            <a:r>
              <a:rPr lang="mr-IN" b="1" dirty="0" smtClean="0">
                <a:solidFill>
                  <a:schemeClr val="accent1">
                    <a:lumMod val="75000"/>
                  </a:schemeClr>
                </a:solidFill>
              </a:rPr>
              <a:t>  </a:t>
            </a:r>
            <a:endParaRPr lang="en-US" b="1" dirty="0">
              <a:solidFill>
                <a:schemeClr val="accent1">
                  <a:lumMod val="75000"/>
                </a:schemeClr>
              </a:solidFill>
            </a:endParaRPr>
          </a:p>
          <a:p>
            <a:r>
              <a:rPr lang="en-US" b="1" dirty="0">
                <a:solidFill>
                  <a:schemeClr val="accent1">
                    <a:lumMod val="75000"/>
                  </a:schemeClr>
                </a:solidFill>
              </a:rPr>
              <a:t>          </a:t>
            </a:r>
            <a:r>
              <a:rPr lang="en-US" b="1" dirty="0" err="1">
                <a:solidFill>
                  <a:schemeClr val="accent1">
                    <a:lumMod val="75000"/>
                  </a:schemeClr>
                </a:solidFill>
              </a:rPr>
              <a:t>arr</a:t>
            </a:r>
            <a:r>
              <a:rPr lang="mr-IN" b="1" dirty="0">
                <a:solidFill>
                  <a:schemeClr val="accent1">
                    <a:lumMod val="75000"/>
                  </a:schemeClr>
                </a:solidFill>
              </a:rPr>
              <a:t>.</a:t>
            </a:r>
            <a:r>
              <a:rPr lang="mr-IN" b="1" dirty="0" err="1">
                <a:solidFill>
                  <a:schemeClr val="accent1">
                    <a:lumMod val="75000"/>
                  </a:schemeClr>
                </a:solidFill>
              </a:rPr>
              <a:t>pop</a:t>
            </a:r>
            <a:r>
              <a:rPr lang="mr-IN" b="1" dirty="0">
                <a:solidFill>
                  <a:schemeClr val="accent1">
                    <a:lumMod val="75000"/>
                  </a:schemeClr>
                </a:solidFill>
              </a:rPr>
              <a:t>();   </a:t>
            </a:r>
            <a:endParaRPr lang="en-US" b="1" dirty="0" smtClean="0">
              <a:solidFill>
                <a:schemeClr val="accent1">
                  <a:lumMod val="75000"/>
                </a:schemeClr>
              </a:solidFill>
            </a:endParaRPr>
          </a:p>
          <a:p>
            <a:r>
              <a:rPr lang="en-US" b="1" dirty="0">
                <a:solidFill>
                  <a:schemeClr val="accent1">
                    <a:lumMod val="75000"/>
                  </a:schemeClr>
                </a:solidFill>
              </a:rPr>
              <a:t> </a:t>
            </a:r>
            <a:r>
              <a:rPr lang="en-US" b="1" dirty="0" smtClean="0">
                <a:solidFill>
                  <a:schemeClr val="accent1">
                    <a:lumMod val="75000"/>
                  </a:schemeClr>
                </a:solidFill>
              </a:rPr>
              <a:t>        </a:t>
            </a:r>
            <a:r>
              <a:rPr lang="mr-IN" b="1" dirty="0" smtClean="0">
                <a:solidFill>
                  <a:schemeClr val="accent1">
                    <a:lumMod val="75000"/>
                  </a:schemeClr>
                </a:solidFill>
              </a:rPr>
              <a:t> </a:t>
            </a:r>
            <a:r>
              <a:rPr lang="en-US" b="1" dirty="0" smtClean="0">
                <a:solidFill>
                  <a:schemeClr val="accent1">
                    <a:lumMod val="75000"/>
                  </a:schemeClr>
                </a:solidFill>
              </a:rPr>
              <a:t>// if there is duplicate in the array, we need to skip </a:t>
            </a:r>
          </a:p>
          <a:p>
            <a:r>
              <a:rPr lang="en-US" b="1" dirty="0">
                <a:solidFill>
                  <a:schemeClr val="accent1">
                    <a:lumMod val="75000"/>
                  </a:schemeClr>
                </a:solidFill>
              </a:rPr>
              <a:t> </a:t>
            </a:r>
            <a:r>
              <a:rPr lang="en-US" b="1" dirty="0" smtClean="0">
                <a:solidFill>
                  <a:schemeClr val="accent1">
                    <a:lumMod val="75000"/>
                  </a:schemeClr>
                </a:solidFill>
              </a:rPr>
              <a:t>         while(</a:t>
            </a:r>
            <a:r>
              <a:rPr lang="en-US" b="1" dirty="0" err="1" smtClean="0">
                <a:solidFill>
                  <a:schemeClr val="accent1">
                    <a:lumMod val="75000"/>
                  </a:schemeClr>
                </a:solidFill>
              </a:rPr>
              <a:t>num</a:t>
            </a:r>
            <a:r>
              <a:rPr lang="en-US" b="1" dirty="0" smtClean="0">
                <a:solidFill>
                  <a:schemeClr val="accent1">
                    <a:lumMod val="75000"/>
                  </a:schemeClr>
                </a:solidFill>
              </a:rPr>
              <a:t>[</a:t>
            </a:r>
            <a:r>
              <a:rPr lang="en-US" b="1" dirty="0" err="1" smtClean="0">
                <a:solidFill>
                  <a:schemeClr val="accent1">
                    <a:lumMod val="75000"/>
                  </a:schemeClr>
                </a:solidFill>
              </a:rPr>
              <a:t>i</a:t>
            </a:r>
            <a:r>
              <a:rPr lang="en-US" b="1" dirty="0">
                <a:solidFill>
                  <a:schemeClr val="accent1">
                    <a:lumMod val="75000"/>
                  </a:schemeClr>
                </a:solidFill>
              </a:rPr>
              <a:t>]===</a:t>
            </a:r>
            <a:r>
              <a:rPr lang="en-US" b="1" dirty="0" err="1">
                <a:solidFill>
                  <a:schemeClr val="accent1">
                    <a:lumMod val="75000"/>
                  </a:schemeClr>
                </a:solidFill>
              </a:rPr>
              <a:t>num</a:t>
            </a:r>
            <a:r>
              <a:rPr lang="en-US" b="1" dirty="0">
                <a:solidFill>
                  <a:schemeClr val="accent1">
                    <a:lumMod val="75000"/>
                  </a:schemeClr>
                </a:solidFill>
              </a:rPr>
              <a:t>[i+1] &amp;&amp; i+1&lt;n) </a:t>
            </a:r>
            <a:r>
              <a:rPr lang="en-US" b="1" dirty="0" err="1">
                <a:solidFill>
                  <a:schemeClr val="accent1">
                    <a:lumMod val="75000"/>
                  </a:schemeClr>
                </a:solidFill>
              </a:rPr>
              <a:t>i</a:t>
            </a:r>
            <a:r>
              <a:rPr lang="en-US" b="1" dirty="0">
                <a:solidFill>
                  <a:schemeClr val="accent1">
                    <a:lumMod val="75000"/>
                  </a:schemeClr>
                </a:solidFill>
              </a:rPr>
              <a:t>++;</a:t>
            </a:r>
          </a:p>
          <a:p>
            <a:r>
              <a:rPr lang="en-US" b="1" dirty="0">
                <a:solidFill>
                  <a:schemeClr val="accent1">
                    <a:lumMod val="75000"/>
                  </a:schemeClr>
                </a:solidFill>
              </a:rPr>
              <a:t>   </a:t>
            </a:r>
            <a:r>
              <a:rPr lang="mr-IN" b="1" dirty="0">
                <a:solidFill>
                  <a:schemeClr val="accent1">
                    <a:lumMod val="75000"/>
                  </a:schemeClr>
                </a:solidFill>
              </a:rPr>
              <a:t>}</a:t>
            </a:r>
            <a:endParaRPr lang="en-US" b="1" dirty="0">
              <a:solidFill>
                <a:schemeClr val="accent1">
                  <a:lumMod val="75000"/>
                </a:schemeClr>
              </a:solidFill>
            </a:endParaRPr>
          </a:p>
          <a:p>
            <a:r>
              <a:rPr lang="en-US" b="1" dirty="0">
                <a:solidFill>
                  <a:schemeClr val="accent1">
                    <a:lumMod val="75000"/>
                  </a:schemeClr>
                </a:solidFill>
              </a:rPr>
              <a:t>}</a:t>
            </a:r>
          </a:p>
        </p:txBody>
      </p:sp>
    </p:spTree>
    <p:extLst>
      <p:ext uri="{BB962C8B-B14F-4D97-AF65-F5344CB8AC3E}">
        <p14:creationId xmlns:p14="http://schemas.microsoft.com/office/powerpoint/2010/main" val="1738832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9" y="248256"/>
            <a:ext cx="7791203" cy="360652"/>
          </a:xfrm>
        </p:spPr>
        <p:txBody>
          <a:bodyPr>
            <a:noAutofit/>
          </a:bodyPr>
          <a:lstStyle/>
          <a:p>
            <a:r>
              <a:rPr lang="en-US" sz="2400" b="1" dirty="0" smtClean="0"/>
              <a:t>Subset</a:t>
            </a:r>
            <a:endParaRPr lang="en-US" sz="2400" b="1" dirty="0"/>
          </a:p>
        </p:txBody>
      </p:sp>
      <p:sp>
        <p:nvSpPr>
          <p:cNvPr id="4" name="Rectangle 3"/>
          <p:cNvSpPr/>
          <p:nvPr/>
        </p:nvSpPr>
        <p:spPr>
          <a:xfrm>
            <a:off x="237999" y="586283"/>
            <a:ext cx="6096000" cy="7571303"/>
          </a:xfrm>
          <a:prstGeom prst="rect">
            <a:avLst/>
          </a:prstGeom>
        </p:spPr>
        <p:txBody>
          <a:bodyPr>
            <a:spAutoFit/>
          </a:bodyPr>
          <a:lstStyle/>
          <a:p>
            <a:r>
              <a:rPr lang="en-US" dirty="0"/>
              <a:t>Given a set of distinct integers, </a:t>
            </a:r>
            <a:r>
              <a:rPr lang="en-US" dirty="0" err="1"/>
              <a:t>nums</a:t>
            </a:r>
            <a:r>
              <a:rPr lang="en-US" dirty="0"/>
              <a:t>, return all possible subsets (the power set).Note: The solution set must not contain duplicate subsets</a:t>
            </a:r>
            <a:r>
              <a:rPr lang="en-US" dirty="0" smtClean="0"/>
              <a:t>. For </a:t>
            </a:r>
            <a:r>
              <a:rPr lang="en-US" dirty="0"/>
              <a:t>example</a:t>
            </a:r>
            <a:r>
              <a:rPr lang="en-US" dirty="0" smtClean="0"/>
              <a:t>, If </a:t>
            </a:r>
            <a:r>
              <a:rPr lang="en-US" dirty="0" err="1"/>
              <a:t>nums</a:t>
            </a:r>
            <a:r>
              <a:rPr lang="en-US" dirty="0"/>
              <a:t> = [1,2,3], </a:t>
            </a:r>
            <a:endParaRPr lang="en-US" dirty="0" smtClean="0"/>
          </a:p>
          <a:p>
            <a:r>
              <a:rPr lang="en-US" dirty="0" smtClean="0"/>
              <a:t>a </a:t>
            </a:r>
            <a:r>
              <a:rPr lang="en-US" dirty="0"/>
              <a:t>solution is:[  [3],  [1],  [2],  [1,2,3],  [1,3],  [2,3],  [1,2],  </a:t>
            </a:r>
            <a:r>
              <a:rPr lang="en-US" dirty="0" smtClean="0"/>
              <a:t>[]]</a:t>
            </a:r>
          </a:p>
          <a:p>
            <a:r>
              <a:rPr lang="en-US" dirty="0" smtClean="0"/>
              <a:t>For example: [1,2,3,4]</a:t>
            </a:r>
            <a:endParaRPr lang="en-US" dirty="0"/>
          </a:p>
          <a:p>
            <a:r>
              <a:rPr lang="en-US" dirty="0" smtClean="0">
                <a:solidFill>
                  <a:srgbClr val="FF0000"/>
                </a:solidFill>
              </a:rPr>
              <a:t>Sort numbers first.</a:t>
            </a:r>
          </a:p>
          <a:p>
            <a:r>
              <a:rPr lang="en-US" sz="1600" dirty="0" smtClean="0"/>
              <a:t>We </a:t>
            </a:r>
            <a:r>
              <a:rPr lang="en-US" sz="1600" dirty="0" err="1" smtClean="0"/>
              <a:t>dfs</a:t>
            </a:r>
            <a:r>
              <a:rPr lang="en-US" sz="1600" dirty="0" smtClean="0"/>
              <a:t> from </a:t>
            </a:r>
            <a:r>
              <a:rPr lang="en-US" sz="1600" dirty="0" err="1" smtClean="0"/>
              <a:t>nums</a:t>
            </a:r>
            <a:r>
              <a:rPr lang="en-US" sz="1600" dirty="0" smtClean="0"/>
              <a:t>[0] </a:t>
            </a:r>
            <a:r>
              <a:rPr lang="mr-IN" sz="1600" dirty="0" smtClean="0"/>
              <a:t>…</a:t>
            </a:r>
            <a:r>
              <a:rPr lang="en-US" sz="1600" dirty="0" smtClean="0"/>
              <a:t>.. </a:t>
            </a:r>
            <a:r>
              <a:rPr lang="en-US" sz="1600" dirty="0" err="1" smtClean="0"/>
              <a:t>Nums</a:t>
            </a:r>
            <a:r>
              <a:rPr lang="en-US" sz="1600" dirty="0" smtClean="0"/>
              <a:t>[n-1]</a:t>
            </a:r>
          </a:p>
          <a:p>
            <a:r>
              <a:rPr lang="en-US" sz="1600" dirty="0" smtClean="0"/>
              <a:t>                1	</a:t>
            </a:r>
            <a:r>
              <a:rPr lang="en-US" sz="1600" dirty="0"/>
              <a:t> </a:t>
            </a:r>
            <a:r>
              <a:rPr lang="en-US" sz="1600" dirty="0" smtClean="0"/>
              <a:t>                          2</a:t>
            </a:r>
            <a:r>
              <a:rPr lang="en-US" sz="1600" dirty="0"/>
              <a:t>	</a:t>
            </a:r>
            <a:r>
              <a:rPr lang="en-US" sz="1600" dirty="0" smtClean="0"/>
              <a:t>             3                  </a:t>
            </a:r>
            <a:r>
              <a:rPr lang="en-US" sz="1600" dirty="0"/>
              <a:t>4</a:t>
            </a:r>
            <a:endParaRPr lang="en-US" sz="1600" dirty="0" smtClean="0"/>
          </a:p>
          <a:p>
            <a:r>
              <a:rPr lang="en-US" sz="1600" dirty="0"/>
              <a:t> </a:t>
            </a:r>
            <a:r>
              <a:rPr lang="en-US" sz="1600" dirty="0" smtClean="0"/>
              <a:t>      /        |      \	 /           \	              |</a:t>
            </a:r>
          </a:p>
          <a:p>
            <a:r>
              <a:rPr lang="en-US" sz="1600" dirty="0" smtClean="0"/>
              <a:t>     2         3        4           3             4                4   </a:t>
            </a:r>
          </a:p>
          <a:p>
            <a:r>
              <a:rPr lang="en-US" sz="1600" dirty="0"/>
              <a:t> </a:t>
            </a:r>
            <a:r>
              <a:rPr lang="en-US" sz="1600" dirty="0" smtClean="0"/>
              <a:t> /   \         \                     |</a:t>
            </a:r>
          </a:p>
          <a:p>
            <a:r>
              <a:rPr lang="en-US" sz="1600" dirty="0"/>
              <a:t> </a:t>
            </a:r>
            <a:r>
              <a:rPr lang="en-US" sz="1600" dirty="0" smtClean="0"/>
              <a:t>3    4         4                   4 </a:t>
            </a:r>
          </a:p>
          <a:p>
            <a:r>
              <a:rPr lang="en-US" sz="1600" dirty="0" smtClean="0"/>
              <a:t> |</a:t>
            </a:r>
          </a:p>
          <a:p>
            <a:r>
              <a:rPr lang="en-US" sz="1600" dirty="0" smtClean="0"/>
              <a:t>4</a:t>
            </a:r>
          </a:p>
          <a:p>
            <a:r>
              <a:rPr lang="en-US" dirty="0"/>
              <a:t> </a:t>
            </a:r>
            <a:r>
              <a:rPr lang="en-US" dirty="0" err="1" smtClean="0"/>
              <a:t>dfs</a:t>
            </a:r>
            <a:r>
              <a:rPr lang="en-US" dirty="0" smtClean="0"/>
              <a:t>(index, n, </a:t>
            </a:r>
            <a:r>
              <a:rPr lang="en-US" dirty="0" err="1" smtClean="0"/>
              <a:t>arr</a:t>
            </a:r>
            <a:r>
              <a:rPr lang="en-US" dirty="0" smtClean="0"/>
              <a:t>) {</a:t>
            </a:r>
          </a:p>
          <a:p>
            <a:r>
              <a:rPr lang="en-US" dirty="0" smtClean="0"/>
              <a:t>     </a:t>
            </a:r>
            <a:r>
              <a:rPr lang="en-US" b="1" dirty="0" smtClean="0">
                <a:solidFill>
                  <a:schemeClr val="accent1">
                    <a:lumMod val="75000"/>
                  </a:schemeClr>
                </a:solidFill>
              </a:rPr>
              <a:t>For(</a:t>
            </a:r>
            <a:r>
              <a:rPr lang="en-US" b="1" dirty="0" err="1" smtClean="0">
                <a:solidFill>
                  <a:schemeClr val="accent1">
                    <a:lumMod val="75000"/>
                  </a:schemeClr>
                </a:solidFill>
              </a:rPr>
              <a:t>var</a:t>
            </a:r>
            <a:r>
              <a:rPr lang="en-US" b="1" dirty="0" smtClean="0">
                <a:solidFill>
                  <a:schemeClr val="accent1">
                    <a:lumMod val="75000"/>
                  </a:schemeClr>
                </a:solidFill>
              </a:rPr>
              <a:t> </a:t>
            </a:r>
            <a:r>
              <a:rPr lang="en-US" b="1" dirty="0" err="1">
                <a:solidFill>
                  <a:srgbClr val="FF0000"/>
                </a:solidFill>
              </a:rPr>
              <a:t>i</a:t>
            </a:r>
            <a:r>
              <a:rPr lang="en-US" b="1" dirty="0">
                <a:solidFill>
                  <a:srgbClr val="FF0000"/>
                </a:solidFill>
              </a:rPr>
              <a:t>=index</a:t>
            </a:r>
            <a:r>
              <a:rPr lang="en-US" b="1" dirty="0">
                <a:solidFill>
                  <a:schemeClr val="accent1">
                    <a:lumMod val="75000"/>
                  </a:schemeClr>
                </a:solidFill>
              </a:rPr>
              <a:t>; </a:t>
            </a:r>
            <a:r>
              <a:rPr lang="en-US" b="1" dirty="0" err="1">
                <a:solidFill>
                  <a:schemeClr val="accent1">
                    <a:lumMod val="75000"/>
                  </a:schemeClr>
                </a:solidFill>
              </a:rPr>
              <a:t>i</a:t>
            </a:r>
            <a:r>
              <a:rPr lang="en-US" b="1" dirty="0">
                <a:solidFill>
                  <a:schemeClr val="accent1">
                    <a:lumMod val="75000"/>
                  </a:schemeClr>
                </a:solidFill>
              </a:rPr>
              <a:t>&lt;n; </a:t>
            </a:r>
            <a:r>
              <a:rPr lang="en-US" b="1" dirty="0" err="1">
                <a:solidFill>
                  <a:schemeClr val="accent1">
                    <a:lumMod val="75000"/>
                  </a:schemeClr>
                </a:solidFill>
              </a:rPr>
              <a:t>i</a:t>
            </a:r>
            <a:r>
              <a:rPr lang="en-US" b="1" dirty="0">
                <a:solidFill>
                  <a:schemeClr val="accent1">
                    <a:lumMod val="75000"/>
                  </a:schemeClr>
                </a:solidFill>
              </a:rPr>
              <a:t>++) </a:t>
            </a:r>
            <a:r>
              <a:rPr lang="en-US" b="1" dirty="0" smtClean="0">
                <a:solidFill>
                  <a:schemeClr val="accent1">
                    <a:lumMod val="75000"/>
                  </a:schemeClr>
                </a:solidFill>
              </a:rPr>
              <a:t>{</a:t>
            </a:r>
          </a:p>
          <a:p>
            <a:r>
              <a:rPr lang="en-US" b="1" dirty="0">
                <a:solidFill>
                  <a:schemeClr val="accent1">
                    <a:lumMod val="75000"/>
                  </a:schemeClr>
                </a:solidFill>
              </a:rPr>
              <a:t> </a:t>
            </a:r>
            <a:r>
              <a:rPr lang="en-US" b="1" dirty="0" smtClean="0">
                <a:solidFill>
                  <a:schemeClr val="accent1">
                    <a:lumMod val="75000"/>
                  </a:schemeClr>
                </a:solidFill>
              </a:rPr>
              <a:t>             // </a:t>
            </a:r>
            <a:r>
              <a:rPr lang="en-US" b="1" dirty="0" err="1" smtClean="0">
                <a:solidFill>
                  <a:schemeClr val="accent1">
                    <a:lumMod val="75000"/>
                  </a:schemeClr>
                </a:solidFill>
              </a:rPr>
              <a:t>arr</a:t>
            </a:r>
            <a:r>
              <a:rPr lang="en-US" b="1" dirty="0" smtClean="0">
                <a:solidFill>
                  <a:schemeClr val="accent1">
                    <a:lumMod val="75000"/>
                  </a:schemeClr>
                </a:solidFill>
              </a:rPr>
              <a:t> stored all subsets</a:t>
            </a:r>
          </a:p>
          <a:p>
            <a:r>
              <a:rPr lang="en-US" b="1" dirty="0">
                <a:solidFill>
                  <a:schemeClr val="accent1">
                    <a:lumMod val="75000"/>
                  </a:schemeClr>
                </a:solidFill>
              </a:rPr>
              <a:t> </a:t>
            </a:r>
            <a:r>
              <a:rPr lang="en-US" b="1" dirty="0" smtClean="0">
                <a:solidFill>
                  <a:schemeClr val="accent1">
                    <a:lumMod val="75000"/>
                  </a:schemeClr>
                </a:solidFill>
              </a:rPr>
              <a:t>              </a:t>
            </a:r>
            <a:r>
              <a:rPr lang="en-US" b="1" dirty="0" err="1" smtClean="0">
                <a:solidFill>
                  <a:schemeClr val="accent1">
                    <a:lumMod val="75000"/>
                  </a:schemeClr>
                </a:solidFill>
              </a:rPr>
              <a:t>arr.push</a:t>
            </a:r>
            <a:r>
              <a:rPr lang="en-US" b="1" dirty="0" smtClean="0">
                <a:solidFill>
                  <a:schemeClr val="accent1">
                    <a:lumMod val="75000"/>
                  </a:schemeClr>
                </a:solidFill>
              </a:rPr>
              <a:t>(</a:t>
            </a:r>
            <a:r>
              <a:rPr lang="en-US" b="1" dirty="0" err="1" smtClean="0">
                <a:solidFill>
                  <a:schemeClr val="accent1">
                    <a:lumMod val="75000"/>
                  </a:schemeClr>
                </a:solidFill>
              </a:rPr>
              <a:t>nums</a:t>
            </a:r>
            <a:r>
              <a:rPr lang="en-US" b="1" dirty="0" smtClean="0">
                <a:solidFill>
                  <a:schemeClr val="accent1">
                    <a:lumMod val="75000"/>
                  </a:schemeClr>
                </a:solidFill>
              </a:rPr>
              <a:t>[</a:t>
            </a:r>
            <a:r>
              <a:rPr lang="en-US" b="1" dirty="0" err="1" smtClean="0">
                <a:solidFill>
                  <a:schemeClr val="accent1">
                    <a:lumMod val="75000"/>
                  </a:schemeClr>
                </a:solidFill>
              </a:rPr>
              <a:t>i</a:t>
            </a:r>
            <a:r>
              <a:rPr lang="en-US" b="1" dirty="0" smtClean="0">
                <a:solidFill>
                  <a:schemeClr val="accent1">
                    <a:lumMod val="75000"/>
                  </a:schemeClr>
                </a:solidFill>
              </a:rPr>
              <a:t>];</a:t>
            </a:r>
            <a:endParaRPr lang="en-US" b="1" dirty="0">
              <a:solidFill>
                <a:schemeClr val="accent1">
                  <a:lumMod val="75000"/>
                </a:schemeClr>
              </a:solidFill>
            </a:endParaRPr>
          </a:p>
          <a:p>
            <a:r>
              <a:rPr lang="en-US" b="1" dirty="0">
                <a:solidFill>
                  <a:schemeClr val="accent1">
                    <a:lumMod val="75000"/>
                  </a:schemeClr>
                </a:solidFill>
              </a:rPr>
              <a:t>         </a:t>
            </a:r>
            <a:r>
              <a:rPr lang="en-US" b="1" dirty="0" smtClean="0">
                <a:solidFill>
                  <a:schemeClr val="accent1">
                    <a:lumMod val="75000"/>
                  </a:schemeClr>
                </a:solidFill>
              </a:rPr>
              <a:t>      </a:t>
            </a:r>
            <a:r>
              <a:rPr lang="en-US" b="1" dirty="0" err="1" smtClean="0">
                <a:solidFill>
                  <a:schemeClr val="accent1">
                    <a:lumMod val="75000"/>
                  </a:schemeClr>
                </a:solidFill>
              </a:rPr>
              <a:t>dfs</a:t>
            </a:r>
            <a:r>
              <a:rPr lang="en-US" b="1" dirty="0" smtClean="0">
                <a:solidFill>
                  <a:schemeClr val="accent1">
                    <a:lumMod val="75000"/>
                  </a:schemeClr>
                </a:solidFill>
              </a:rPr>
              <a:t>(</a:t>
            </a:r>
            <a:r>
              <a:rPr lang="en-US" b="1" dirty="0" smtClean="0">
                <a:solidFill>
                  <a:srgbClr val="FF0000"/>
                </a:solidFill>
              </a:rPr>
              <a:t>i+1</a:t>
            </a:r>
            <a:r>
              <a:rPr lang="en-US" b="1" dirty="0" smtClean="0">
                <a:solidFill>
                  <a:schemeClr val="accent1">
                    <a:lumMod val="75000"/>
                  </a:schemeClr>
                </a:solidFill>
              </a:rPr>
              <a:t>, n, </a:t>
            </a:r>
            <a:r>
              <a:rPr lang="en-US" b="1" dirty="0" err="1" smtClean="0">
                <a:solidFill>
                  <a:schemeClr val="accent1">
                    <a:lumMod val="75000"/>
                  </a:schemeClr>
                </a:solidFill>
              </a:rPr>
              <a:t>arr</a:t>
            </a:r>
            <a:r>
              <a:rPr lang="en-US" b="1" dirty="0" smtClean="0">
                <a:solidFill>
                  <a:schemeClr val="accent1">
                    <a:lumMod val="75000"/>
                  </a:schemeClr>
                </a:solidFill>
              </a:rPr>
              <a:t>);</a:t>
            </a:r>
          </a:p>
          <a:p>
            <a:r>
              <a:rPr lang="en-US" b="1" dirty="0">
                <a:solidFill>
                  <a:schemeClr val="accent1">
                    <a:lumMod val="75000"/>
                  </a:schemeClr>
                </a:solidFill>
              </a:rPr>
              <a:t> </a:t>
            </a:r>
            <a:r>
              <a:rPr lang="en-US" b="1" dirty="0" smtClean="0">
                <a:solidFill>
                  <a:schemeClr val="accent1">
                    <a:lumMod val="75000"/>
                  </a:schemeClr>
                </a:solidFill>
              </a:rPr>
              <a:t>              </a:t>
            </a:r>
            <a:r>
              <a:rPr lang="en-US" b="1" dirty="0" err="1" smtClean="0">
                <a:solidFill>
                  <a:schemeClr val="accent1">
                    <a:lumMod val="75000"/>
                  </a:schemeClr>
                </a:solidFill>
              </a:rPr>
              <a:t>arr.pop</a:t>
            </a:r>
            <a:r>
              <a:rPr lang="en-US" b="1" dirty="0" smtClean="0">
                <a:solidFill>
                  <a:schemeClr val="accent1">
                    <a:lumMod val="75000"/>
                  </a:schemeClr>
                </a:solidFill>
              </a:rPr>
              <a:t>();</a:t>
            </a:r>
            <a:endParaRPr lang="en-US" b="1" dirty="0">
              <a:solidFill>
                <a:schemeClr val="accent1">
                  <a:lumMod val="75000"/>
                </a:schemeClr>
              </a:solidFill>
            </a:endParaRPr>
          </a:p>
          <a:p>
            <a:r>
              <a:rPr lang="en-US" b="1" dirty="0" smtClean="0">
                <a:solidFill>
                  <a:schemeClr val="accent1">
                    <a:lumMod val="75000"/>
                  </a:schemeClr>
                </a:solidFill>
              </a:rPr>
              <a:t>     }                     </a:t>
            </a:r>
          </a:p>
          <a:p>
            <a:r>
              <a:rPr lang="en-US" dirty="0" smtClean="0"/>
              <a:t>}</a:t>
            </a:r>
          </a:p>
          <a:p>
            <a:endParaRPr lang="en-US" dirty="0"/>
          </a:p>
          <a:p>
            <a:endParaRPr lang="en-US" dirty="0" smtClean="0"/>
          </a:p>
          <a:p>
            <a:endParaRPr lang="en-US" dirty="0"/>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3380594" y="4168239"/>
            <a:ext cx="3435842" cy="2578617"/>
          </a:xfrm>
          <a:prstGeom prst="rect">
            <a:avLst/>
          </a:prstGeom>
        </p:spPr>
      </p:pic>
      <p:sp>
        <p:nvSpPr>
          <p:cNvPr id="6" name="Rectangle 5"/>
          <p:cNvSpPr/>
          <p:nvPr/>
        </p:nvSpPr>
        <p:spPr>
          <a:xfrm>
            <a:off x="6345381" y="586283"/>
            <a:ext cx="6096000" cy="3477875"/>
          </a:xfrm>
          <a:prstGeom prst="rect">
            <a:avLst/>
          </a:prstGeom>
        </p:spPr>
        <p:txBody>
          <a:bodyPr>
            <a:spAutoFit/>
          </a:bodyPr>
          <a:lstStyle/>
          <a:p>
            <a:r>
              <a:rPr lang="en-US" dirty="0"/>
              <a:t>Given a collection of integers that might contain duplicates, </a:t>
            </a:r>
            <a:r>
              <a:rPr lang="en-US" dirty="0" err="1"/>
              <a:t>nums</a:t>
            </a:r>
            <a:r>
              <a:rPr lang="en-US" dirty="0"/>
              <a:t>, return all possible subsets (the power set</a:t>
            </a:r>
            <a:r>
              <a:rPr lang="en-US" dirty="0" smtClean="0"/>
              <a:t>). </a:t>
            </a:r>
            <a:r>
              <a:rPr lang="en-US" dirty="0"/>
              <a:t>The solution set must not contain duplicate </a:t>
            </a:r>
            <a:r>
              <a:rPr lang="en-US" dirty="0" smtClean="0"/>
              <a:t>subsets. </a:t>
            </a:r>
            <a:r>
              <a:rPr lang="en-US" dirty="0" err="1" smtClean="0"/>
              <a:t>E.g</a:t>
            </a:r>
            <a:r>
              <a:rPr lang="en-US" dirty="0" smtClean="0"/>
              <a:t>: </a:t>
            </a:r>
            <a:r>
              <a:rPr lang="mr-IN" dirty="0" err="1" smtClean="0"/>
              <a:t>nums</a:t>
            </a:r>
            <a:r>
              <a:rPr lang="mr-IN" dirty="0" smtClean="0"/>
              <a:t> </a:t>
            </a:r>
            <a:r>
              <a:rPr lang="mr-IN" dirty="0"/>
              <a:t>= [1,2,2], </a:t>
            </a:r>
            <a:r>
              <a:rPr lang="mr-IN" dirty="0" smtClean="0"/>
              <a:t> </a:t>
            </a:r>
            <a:r>
              <a:rPr lang="mr-IN" dirty="0" err="1"/>
              <a:t>solution</a:t>
            </a:r>
            <a:r>
              <a:rPr lang="mr-IN" dirty="0"/>
              <a:t> </a:t>
            </a:r>
            <a:r>
              <a:rPr lang="mr-IN" dirty="0" err="1"/>
              <a:t>is</a:t>
            </a:r>
            <a:r>
              <a:rPr lang="mr-IN" dirty="0"/>
              <a:t>:[  [2],  [1],  [1,2,2],  [2,2],  [1,2],  </a:t>
            </a:r>
            <a:r>
              <a:rPr lang="mr-IN" dirty="0" smtClean="0"/>
              <a:t>[]]</a:t>
            </a:r>
            <a:endParaRPr lang="en-US" dirty="0" smtClean="0"/>
          </a:p>
          <a:p>
            <a:r>
              <a:rPr lang="en-US" dirty="0">
                <a:solidFill>
                  <a:srgbClr val="FF0000"/>
                </a:solidFill>
              </a:rPr>
              <a:t>Sort numbers first</a:t>
            </a:r>
            <a:r>
              <a:rPr lang="en-US" dirty="0" smtClean="0">
                <a:solidFill>
                  <a:srgbClr val="FF0000"/>
                </a:solidFill>
              </a:rPr>
              <a:t>.	</a:t>
            </a:r>
            <a:r>
              <a:rPr lang="en-US" dirty="0" smtClean="0"/>
              <a:t>					</a:t>
            </a:r>
          </a:p>
          <a:p>
            <a:r>
              <a:rPr lang="en-US" sz="1600" dirty="0"/>
              <a:t> </a:t>
            </a:r>
            <a:r>
              <a:rPr lang="en-US" sz="1600" dirty="0" smtClean="0"/>
              <a:t>                 1</a:t>
            </a:r>
            <a:r>
              <a:rPr lang="en-US" sz="1600" dirty="0"/>
              <a:t> </a:t>
            </a:r>
            <a:r>
              <a:rPr lang="en-US" sz="1600" dirty="0" smtClean="0"/>
              <a:t>              2	            </a:t>
            </a:r>
            <a:r>
              <a:rPr lang="en-US" sz="1600" dirty="0" smtClean="0">
                <a:solidFill>
                  <a:schemeClr val="bg2">
                    <a:lumMod val="75000"/>
                  </a:schemeClr>
                </a:solidFill>
              </a:rPr>
              <a:t>2</a:t>
            </a:r>
            <a:r>
              <a:rPr lang="en-US" sz="1600" dirty="0" smtClean="0"/>
              <a:t>	                3</a:t>
            </a:r>
          </a:p>
          <a:p>
            <a:r>
              <a:rPr lang="en-US" sz="1600" dirty="0"/>
              <a:t> </a:t>
            </a:r>
            <a:r>
              <a:rPr lang="en-US" sz="1600" dirty="0" smtClean="0"/>
              <a:t>            /    |  \        /    \             </a:t>
            </a:r>
          </a:p>
          <a:p>
            <a:r>
              <a:rPr lang="en-US" sz="1600" dirty="0"/>
              <a:t> </a:t>
            </a:r>
            <a:r>
              <a:rPr lang="en-US" sz="1600" dirty="0" smtClean="0"/>
              <a:t>         2      </a:t>
            </a:r>
            <a:r>
              <a:rPr lang="en-US" sz="1600" dirty="0" smtClean="0">
                <a:solidFill>
                  <a:schemeClr val="bg2">
                    <a:lumMod val="75000"/>
                  </a:schemeClr>
                </a:solidFill>
              </a:rPr>
              <a:t>2 </a:t>
            </a:r>
            <a:r>
              <a:rPr lang="en-US" sz="1600" dirty="0" smtClean="0"/>
              <a:t>    </a:t>
            </a:r>
            <a:r>
              <a:rPr lang="en-US" sz="1600" dirty="0"/>
              <a:t>3</a:t>
            </a:r>
            <a:r>
              <a:rPr lang="en-US" sz="1600" dirty="0" smtClean="0"/>
              <a:t>    2     3            so if the number is the same as </a:t>
            </a:r>
          </a:p>
          <a:p>
            <a:r>
              <a:rPr lang="en-US" sz="1600" dirty="0"/>
              <a:t> </a:t>
            </a:r>
            <a:r>
              <a:rPr lang="en-US" sz="1600" dirty="0" smtClean="0"/>
              <a:t>        /  \                 |                   </a:t>
            </a:r>
            <a:r>
              <a:rPr lang="en-US" sz="1600" dirty="0" err="1" smtClean="0"/>
              <a:t>prev</a:t>
            </a:r>
            <a:r>
              <a:rPr lang="en-US" sz="1600" dirty="0" smtClean="0"/>
              <a:t> one, we need to skip it.</a:t>
            </a:r>
          </a:p>
          <a:p>
            <a:r>
              <a:rPr lang="en-US" sz="1600" dirty="0"/>
              <a:t> </a:t>
            </a:r>
            <a:r>
              <a:rPr lang="en-US" sz="1600" dirty="0" smtClean="0"/>
              <a:t>      2     3               3</a:t>
            </a:r>
          </a:p>
          <a:p>
            <a:r>
              <a:rPr lang="en-US" sz="1600" dirty="0" smtClean="0"/>
              <a:t>       |</a:t>
            </a:r>
          </a:p>
          <a:p>
            <a:r>
              <a:rPr lang="en-US" sz="1600" dirty="0"/>
              <a:t> </a:t>
            </a:r>
            <a:r>
              <a:rPr lang="en-US" sz="1600" dirty="0" smtClean="0"/>
              <a:t>      3</a:t>
            </a:r>
            <a:endParaRPr lang="en-US" sz="1600" dirty="0"/>
          </a:p>
        </p:txBody>
      </p:sp>
      <p:pic>
        <p:nvPicPr>
          <p:cNvPr id="7" name="Picture 6"/>
          <p:cNvPicPr>
            <a:picLocks noChangeAspect="1"/>
          </p:cNvPicPr>
          <p:nvPr/>
        </p:nvPicPr>
        <p:blipFill>
          <a:blip r:embed="rId3"/>
          <a:stretch>
            <a:fillRect/>
          </a:stretch>
        </p:blipFill>
        <p:spPr>
          <a:xfrm>
            <a:off x="6932741" y="4371934"/>
            <a:ext cx="5168663" cy="1613498"/>
          </a:xfrm>
          <a:prstGeom prst="rect">
            <a:avLst/>
          </a:prstGeom>
        </p:spPr>
      </p:pic>
    </p:spTree>
    <p:extLst>
      <p:ext uri="{BB962C8B-B14F-4D97-AF65-F5344CB8AC3E}">
        <p14:creationId xmlns:p14="http://schemas.microsoft.com/office/powerpoint/2010/main" val="169405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91203" cy="360652"/>
          </a:xfrm>
        </p:spPr>
        <p:txBody>
          <a:bodyPr>
            <a:noAutofit/>
          </a:bodyPr>
          <a:lstStyle/>
          <a:p>
            <a:r>
              <a:rPr lang="en-US" sz="2400" b="1" dirty="0" smtClean="0"/>
              <a:t>Subset</a:t>
            </a:r>
            <a:endParaRPr lang="en-US" sz="2400" b="1" dirty="0"/>
          </a:p>
        </p:txBody>
      </p:sp>
      <p:sp>
        <p:nvSpPr>
          <p:cNvPr id="4" name="Rectangle 3"/>
          <p:cNvSpPr/>
          <p:nvPr/>
        </p:nvSpPr>
        <p:spPr>
          <a:xfrm>
            <a:off x="0" y="360652"/>
            <a:ext cx="6096000" cy="3970318"/>
          </a:xfrm>
          <a:prstGeom prst="rect">
            <a:avLst/>
          </a:prstGeom>
        </p:spPr>
        <p:txBody>
          <a:bodyPr>
            <a:spAutoFit/>
          </a:bodyPr>
          <a:lstStyle/>
          <a:p>
            <a:r>
              <a:rPr lang="en-US" sz="1600" dirty="0" smtClean="0"/>
              <a:t>Palindrome partitions</a:t>
            </a:r>
          </a:p>
          <a:p>
            <a:r>
              <a:rPr lang="en-US" sz="1600" dirty="0"/>
              <a:t>Given a string s, partition s such that every substring of the partition is a palindrome</a:t>
            </a:r>
            <a:r>
              <a:rPr lang="en-US" sz="1600" dirty="0" smtClean="0"/>
              <a:t>. Return </a:t>
            </a:r>
            <a:r>
              <a:rPr lang="en-US" sz="1600" dirty="0"/>
              <a:t>all possible palindrome partitioning of s</a:t>
            </a:r>
            <a:r>
              <a:rPr lang="en-US" sz="1600" dirty="0" smtClean="0"/>
              <a:t>.</a:t>
            </a:r>
          </a:p>
          <a:p>
            <a:r>
              <a:rPr lang="en-US" sz="1600" dirty="0" smtClean="0"/>
              <a:t>Example:  Input</a:t>
            </a:r>
            <a:r>
              <a:rPr lang="en-US" sz="1600" dirty="0"/>
              <a:t>: "</a:t>
            </a:r>
            <a:r>
              <a:rPr lang="en-US" sz="1600" dirty="0" err="1" smtClean="0"/>
              <a:t>aab</a:t>
            </a:r>
            <a:r>
              <a:rPr lang="en-US" sz="1600" dirty="0" smtClean="0"/>
              <a:t>”   Output</a:t>
            </a:r>
            <a:r>
              <a:rPr lang="en-US" sz="1600" dirty="0"/>
              <a:t>:[  ["</a:t>
            </a:r>
            <a:r>
              <a:rPr lang="en-US" sz="1600" dirty="0" err="1"/>
              <a:t>aa","b</a:t>
            </a:r>
            <a:r>
              <a:rPr lang="en-US" sz="1600" dirty="0"/>
              <a:t>"],  ["</a:t>
            </a:r>
            <a:r>
              <a:rPr lang="en-US" sz="1600" dirty="0" err="1"/>
              <a:t>a","a","b</a:t>
            </a:r>
            <a:r>
              <a:rPr lang="en-US" sz="1600" dirty="0" smtClean="0"/>
              <a:t>"]]</a:t>
            </a:r>
          </a:p>
          <a:p>
            <a:r>
              <a:rPr lang="en-US" sz="1600" dirty="0" smtClean="0"/>
              <a:t>                               </a:t>
            </a:r>
            <a:r>
              <a:rPr lang="en-US" sz="1600" dirty="0" err="1" smtClean="0"/>
              <a:t>aab</a:t>
            </a:r>
            <a:endParaRPr lang="en-US" sz="1600" dirty="0" smtClean="0"/>
          </a:p>
          <a:p>
            <a:r>
              <a:rPr lang="en-US" sz="1600" dirty="0"/>
              <a:t> </a:t>
            </a:r>
            <a:r>
              <a:rPr lang="en-US" sz="1600" dirty="0" smtClean="0"/>
              <a:t>                /              |            </a:t>
            </a:r>
          </a:p>
          <a:p>
            <a:r>
              <a:rPr lang="en-US" sz="1600" dirty="0"/>
              <a:t> </a:t>
            </a:r>
            <a:r>
              <a:rPr lang="en-US" sz="1600" dirty="0" smtClean="0"/>
              <a:t>             </a:t>
            </a:r>
            <a:r>
              <a:rPr lang="en-US" sz="1600" dirty="0" err="1" smtClean="0"/>
              <a:t>a,ab</a:t>
            </a:r>
            <a:r>
              <a:rPr lang="en-US" sz="1600" dirty="0" smtClean="0"/>
              <a:t>          </a:t>
            </a:r>
            <a:r>
              <a:rPr lang="en-US" sz="1600" dirty="0" err="1" smtClean="0"/>
              <a:t>aa,b</a:t>
            </a:r>
            <a:r>
              <a:rPr lang="en-US" sz="1600" dirty="0" smtClean="0"/>
              <a:t>        </a:t>
            </a:r>
          </a:p>
          <a:p>
            <a:r>
              <a:rPr lang="en-US" sz="1600" dirty="0"/>
              <a:t> </a:t>
            </a:r>
            <a:r>
              <a:rPr lang="en-US" sz="1600" dirty="0" smtClean="0"/>
              <a:t>          /       /   \</a:t>
            </a:r>
          </a:p>
          <a:p>
            <a:r>
              <a:rPr lang="en-US" sz="1600" dirty="0"/>
              <a:t> </a:t>
            </a:r>
            <a:r>
              <a:rPr lang="en-US" sz="1600" dirty="0" smtClean="0"/>
              <a:t>         a      a     b     </a:t>
            </a:r>
            <a:endParaRPr lang="en-US" sz="1600" dirty="0"/>
          </a:p>
          <a:p>
            <a:r>
              <a:rPr lang="en-US" dirty="0" smtClean="0"/>
              <a:t>   </a:t>
            </a:r>
            <a:endParaRPr lang="en-US" dirty="0"/>
          </a:p>
          <a:p>
            <a:endParaRPr lang="en-US" dirty="0" smtClean="0"/>
          </a:p>
          <a:p>
            <a:endParaRPr lang="en-US" dirty="0"/>
          </a:p>
          <a:p>
            <a:endParaRPr lang="en-US" dirty="0" smtClean="0"/>
          </a:p>
          <a:p>
            <a:endParaRPr lang="en-US" dirty="0"/>
          </a:p>
          <a:p>
            <a:endParaRPr lang="en-US" dirty="0"/>
          </a:p>
        </p:txBody>
      </p:sp>
      <p:sp>
        <p:nvSpPr>
          <p:cNvPr id="3" name="Rectangle 2"/>
          <p:cNvSpPr/>
          <p:nvPr/>
        </p:nvSpPr>
        <p:spPr>
          <a:xfrm>
            <a:off x="102920" y="3072348"/>
            <a:ext cx="6096000" cy="3785652"/>
          </a:xfrm>
          <a:prstGeom prst="rect">
            <a:avLst/>
          </a:prstGeom>
        </p:spPr>
        <p:txBody>
          <a:bodyPr>
            <a:spAutoFit/>
          </a:bodyPr>
          <a:lstStyle/>
          <a:p>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(0, s, [], res);</a:t>
            </a:r>
          </a:p>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 = function(index, s, </a:t>
            </a:r>
            <a:r>
              <a:rPr lang="en-US" sz="1600" dirty="0" err="1">
                <a:solidFill>
                  <a:schemeClr val="accent1">
                    <a:lumMod val="75000"/>
                  </a:schemeClr>
                </a:solidFill>
                <a:latin typeface="Calibri" charset="0"/>
                <a:ea typeface="DengXian" charset="-122"/>
                <a:cs typeface="Times New Roman" charset="0"/>
              </a:rPr>
              <a:t>arr</a:t>
            </a:r>
            <a:r>
              <a:rPr lang="en-US" sz="1600" dirty="0">
                <a:solidFill>
                  <a:schemeClr val="accent1">
                    <a:lumMod val="75000"/>
                  </a:schemeClr>
                </a:solidFill>
                <a:latin typeface="Calibri" charset="0"/>
                <a:ea typeface="DengXian" charset="-122"/>
                <a:cs typeface="Times New Roman" charset="0"/>
              </a:rPr>
              <a:t>, res) {</a:t>
            </a:r>
          </a:p>
          <a:p>
            <a:r>
              <a:rPr lang="en-US" sz="1600" dirty="0">
                <a:solidFill>
                  <a:schemeClr val="accent1">
                    <a:lumMod val="75000"/>
                  </a:schemeClr>
                </a:solidFill>
                <a:latin typeface="Calibri" charset="0"/>
                <a:ea typeface="DengXian" charset="-122"/>
                <a:cs typeface="Times New Roman" charset="0"/>
              </a:rPr>
              <a:t>    if(index === </a:t>
            </a:r>
            <a:r>
              <a:rPr lang="en-US" sz="1600" dirty="0" err="1">
                <a:solidFill>
                  <a:schemeClr val="accent1">
                    <a:lumMod val="75000"/>
                  </a:schemeClr>
                </a:solidFill>
                <a:latin typeface="Calibri" charset="0"/>
                <a:ea typeface="DengXian" charset="-122"/>
                <a:cs typeface="Times New Roman" charset="0"/>
              </a:rPr>
              <a:t>s.length</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res.push</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arr.slice</a:t>
            </a:r>
            <a:r>
              <a:rPr lang="en-US" sz="1600" dirty="0">
                <a:solidFill>
                  <a:schemeClr val="accent1">
                    <a:lumMod val="75000"/>
                  </a:schemeClr>
                </a:solidFill>
                <a:latin typeface="Calibri" charset="0"/>
                <a:ea typeface="DengXian" charset="-122"/>
                <a:cs typeface="Times New Roman" charset="0"/>
              </a:rPr>
              <a:t>(0));</a:t>
            </a:r>
          </a:p>
          <a:p>
            <a:r>
              <a:rPr lang="en-US" sz="1600" dirty="0">
                <a:solidFill>
                  <a:schemeClr val="accent1">
                    <a:lumMod val="75000"/>
                  </a:schemeClr>
                </a:solidFill>
                <a:latin typeface="Calibri" charset="0"/>
                <a:ea typeface="DengXian" charset="-122"/>
                <a:cs typeface="Times New Roman" charset="0"/>
              </a:rPr>
              <a:t>        return;</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=index;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a:t>
            </a:r>
            <a:r>
              <a:rPr lang="en-US" sz="1600" dirty="0" err="1">
                <a:solidFill>
                  <a:schemeClr val="accent1">
                    <a:lumMod val="75000"/>
                  </a:schemeClr>
                </a:solidFill>
                <a:latin typeface="Calibri" charset="0"/>
                <a:ea typeface="DengXian" charset="-122"/>
                <a:cs typeface="Times New Roman" charset="0"/>
              </a:rPr>
              <a:t>s.length</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sub = </a:t>
            </a:r>
            <a:r>
              <a:rPr lang="en-US" sz="1600" dirty="0" err="1">
                <a:solidFill>
                  <a:schemeClr val="accent1">
                    <a:lumMod val="75000"/>
                  </a:schemeClr>
                </a:solidFill>
                <a:latin typeface="Calibri" charset="0"/>
                <a:ea typeface="DengXian" charset="-122"/>
                <a:cs typeface="Times New Roman" charset="0"/>
              </a:rPr>
              <a:t>s.substring</a:t>
            </a:r>
            <a:r>
              <a:rPr lang="en-US" sz="1600" dirty="0">
                <a:solidFill>
                  <a:schemeClr val="accent1">
                    <a:lumMod val="75000"/>
                  </a:schemeClr>
                </a:solidFill>
                <a:latin typeface="Calibri" charset="0"/>
                <a:ea typeface="DengXian" charset="-122"/>
                <a:cs typeface="Times New Roman" charset="0"/>
              </a:rPr>
              <a:t>(index, i+1);</a:t>
            </a:r>
          </a:p>
          <a:p>
            <a:r>
              <a:rPr lang="en-US" sz="1600" dirty="0">
                <a:solidFill>
                  <a:schemeClr val="accent1">
                    <a:lumMod val="75000"/>
                  </a:schemeClr>
                </a:solidFill>
                <a:latin typeface="Calibri" charset="0"/>
                <a:ea typeface="DengXian" charset="-122"/>
                <a:cs typeface="Times New Roman" charset="0"/>
              </a:rPr>
              <a:t>        if(</a:t>
            </a:r>
            <a:r>
              <a:rPr lang="en-US" sz="1600" dirty="0" err="1">
                <a:solidFill>
                  <a:schemeClr val="accent1">
                    <a:lumMod val="75000"/>
                  </a:schemeClr>
                </a:solidFill>
                <a:latin typeface="Calibri" charset="0"/>
                <a:ea typeface="DengXian" charset="-122"/>
                <a:cs typeface="Times New Roman" charset="0"/>
              </a:rPr>
              <a:t>isPalindrome</a:t>
            </a:r>
            <a:r>
              <a:rPr lang="en-US" sz="1600" dirty="0">
                <a:solidFill>
                  <a:schemeClr val="accent1">
                    <a:lumMod val="75000"/>
                  </a:schemeClr>
                </a:solidFill>
                <a:latin typeface="Calibri" charset="0"/>
                <a:ea typeface="DengXian" charset="-122"/>
                <a:cs typeface="Times New Roman" charset="0"/>
              </a:rPr>
              <a:t>(sub))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arr.push</a:t>
            </a:r>
            <a:r>
              <a:rPr lang="en-US" sz="1600" dirty="0">
                <a:solidFill>
                  <a:schemeClr val="accent1">
                    <a:lumMod val="75000"/>
                  </a:schemeClr>
                </a:solidFill>
                <a:latin typeface="Calibri" charset="0"/>
                <a:ea typeface="DengXian" charset="-122"/>
                <a:cs typeface="Times New Roman" charset="0"/>
              </a:rPr>
              <a:t>(sub);</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(i+1, s, </a:t>
            </a:r>
            <a:r>
              <a:rPr lang="en-US" sz="1600" dirty="0" err="1">
                <a:solidFill>
                  <a:schemeClr val="accent1">
                    <a:lumMod val="75000"/>
                  </a:schemeClr>
                </a:solidFill>
                <a:latin typeface="Calibri" charset="0"/>
                <a:ea typeface="DengXian" charset="-122"/>
                <a:cs typeface="Times New Roman" charset="0"/>
              </a:rPr>
              <a:t>arr</a:t>
            </a:r>
            <a:r>
              <a:rPr lang="en-US" sz="1600" dirty="0">
                <a:solidFill>
                  <a:schemeClr val="accent1">
                    <a:lumMod val="75000"/>
                  </a:schemeClr>
                </a:solidFill>
                <a:latin typeface="Calibri" charset="0"/>
                <a:ea typeface="DengXian" charset="-122"/>
                <a:cs typeface="Times New Roman" charset="0"/>
              </a:rPr>
              <a:t>, res);</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arr.pop</a:t>
            </a:r>
            <a:r>
              <a:rPr lang="en-US" sz="1600" dirty="0">
                <a:solidFill>
                  <a:schemeClr val="accent1">
                    <a:lumMod val="75000"/>
                  </a:schemeClr>
                </a:solidFill>
                <a:latin typeface="Calibri" charset="0"/>
                <a:ea typeface="DengXian" charset="-122"/>
                <a:cs typeface="Times New Roman" charset="0"/>
              </a:rPr>
              <a:t>();</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a:t>
            </a:r>
            <a:endParaRPr lang="en-US" sz="1600" dirty="0">
              <a:solidFill>
                <a:schemeClr val="accent1">
                  <a:lumMod val="75000"/>
                </a:schemeClr>
              </a:solidFill>
              <a:effectLst/>
              <a:latin typeface="Calibri" charset="0"/>
              <a:ea typeface="DengXian" charset="-122"/>
              <a:cs typeface="Times New Roman" charset="0"/>
            </a:endParaRPr>
          </a:p>
        </p:txBody>
      </p:sp>
      <p:sp>
        <p:nvSpPr>
          <p:cNvPr id="8" name="Rectangle 7"/>
          <p:cNvSpPr/>
          <p:nvPr/>
        </p:nvSpPr>
        <p:spPr>
          <a:xfrm>
            <a:off x="6096000" y="365044"/>
            <a:ext cx="6096000" cy="1415772"/>
          </a:xfrm>
          <a:prstGeom prst="rect">
            <a:avLst/>
          </a:prstGeom>
        </p:spPr>
        <p:txBody>
          <a:bodyPr>
            <a:spAutoFit/>
          </a:bodyPr>
          <a:lstStyle/>
          <a:p>
            <a:r>
              <a:rPr lang="en-US" sz="1600" dirty="0" smtClean="0">
                <a:latin typeface="Calibri" charset="0"/>
                <a:ea typeface="DengXian" charset="-122"/>
                <a:cs typeface="Times New Roman" charset="0"/>
              </a:rPr>
              <a:t>Palindrome substrings</a:t>
            </a:r>
          </a:p>
          <a:p>
            <a:r>
              <a:rPr lang="en-US" sz="1400" dirty="0" smtClean="0">
                <a:latin typeface="Calibri" charset="0"/>
                <a:ea typeface="DengXian" charset="-122"/>
                <a:cs typeface="Times New Roman" charset="0"/>
              </a:rPr>
              <a:t>Given </a:t>
            </a:r>
            <a:r>
              <a:rPr lang="en-US" sz="1400" dirty="0">
                <a:latin typeface="Calibri" charset="0"/>
                <a:ea typeface="DengXian" charset="-122"/>
                <a:cs typeface="Times New Roman" charset="0"/>
              </a:rPr>
              <a:t>a string, your task is to count how many palindromic substrings in this </a:t>
            </a:r>
            <a:r>
              <a:rPr lang="en-US" sz="1400" dirty="0" smtClean="0">
                <a:latin typeface="Calibri" charset="0"/>
                <a:ea typeface="DengXian" charset="-122"/>
                <a:cs typeface="Times New Roman" charset="0"/>
              </a:rPr>
              <a:t>string. The </a:t>
            </a:r>
            <a:r>
              <a:rPr lang="en-US" sz="1400" dirty="0">
                <a:latin typeface="Calibri" charset="0"/>
                <a:ea typeface="DengXian" charset="-122"/>
                <a:cs typeface="Times New Roman" charset="0"/>
              </a:rPr>
              <a:t>substrings with different start indexes or end indexes are counted as different substrings even they consist of same characters.</a:t>
            </a:r>
          </a:p>
          <a:p>
            <a:r>
              <a:rPr lang="en-US" sz="1400" dirty="0" smtClean="0">
                <a:latin typeface="Calibri" charset="0"/>
                <a:ea typeface="DengXian" charset="-122"/>
                <a:cs typeface="Times New Roman" charset="0"/>
              </a:rPr>
              <a:t>Example 2:Input</a:t>
            </a:r>
            <a:r>
              <a:rPr lang="en-US" sz="1400" dirty="0">
                <a:latin typeface="Calibri" charset="0"/>
                <a:ea typeface="DengXian" charset="-122"/>
                <a:cs typeface="Times New Roman" charset="0"/>
              </a:rPr>
              <a:t>: "</a:t>
            </a:r>
            <a:r>
              <a:rPr lang="en-US" sz="1400" dirty="0" err="1" smtClean="0">
                <a:latin typeface="Calibri" charset="0"/>
                <a:ea typeface="DengXian" charset="-122"/>
                <a:cs typeface="Times New Roman" charset="0"/>
              </a:rPr>
              <a:t>aaa</a:t>
            </a:r>
            <a:r>
              <a:rPr lang="en-US" sz="1400" dirty="0" smtClean="0">
                <a:latin typeface="Calibri" charset="0"/>
                <a:ea typeface="DengXian" charset="-122"/>
                <a:cs typeface="Times New Roman" charset="0"/>
              </a:rPr>
              <a:t>”     Output</a:t>
            </a:r>
            <a:r>
              <a:rPr lang="en-US" sz="1400" dirty="0">
                <a:latin typeface="Calibri" charset="0"/>
                <a:ea typeface="DengXian" charset="-122"/>
                <a:cs typeface="Times New Roman" charset="0"/>
              </a:rPr>
              <a:t>: 6</a:t>
            </a:r>
          </a:p>
          <a:p>
            <a:r>
              <a:rPr lang="en-US" sz="1400" dirty="0">
                <a:latin typeface="Calibri" charset="0"/>
                <a:ea typeface="DengXian" charset="-122"/>
                <a:cs typeface="Times New Roman" charset="0"/>
              </a:rPr>
              <a:t>Explanation: Six palindromic strings: "a", "a", "a", "aa", "aa", "</a:t>
            </a:r>
            <a:r>
              <a:rPr lang="en-US" sz="1400" dirty="0" err="1">
                <a:latin typeface="Calibri" charset="0"/>
                <a:ea typeface="DengXian" charset="-122"/>
                <a:cs typeface="Times New Roman" charset="0"/>
              </a:rPr>
              <a:t>aaa</a:t>
            </a:r>
            <a:r>
              <a:rPr lang="en-US" sz="1400" dirty="0">
                <a:latin typeface="Calibri" charset="0"/>
                <a:ea typeface="DengXian" charset="-122"/>
                <a:cs typeface="Times New Roman" charset="0"/>
              </a:rPr>
              <a:t>".</a:t>
            </a:r>
            <a:endParaRPr lang="en-US" sz="1400" dirty="0">
              <a:effectLst/>
              <a:latin typeface="Calibri" charset="0"/>
              <a:ea typeface="DengXian" charset="-122"/>
              <a:cs typeface="Times New Roman" charset="0"/>
            </a:endParaRPr>
          </a:p>
        </p:txBody>
      </p:sp>
      <p:sp>
        <p:nvSpPr>
          <p:cNvPr id="9" name="Rectangle 8"/>
          <p:cNvSpPr/>
          <p:nvPr/>
        </p:nvSpPr>
        <p:spPr>
          <a:xfrm>
            <a:off x="6096000" y="1652184"/>
            <a:ext cx="6096000" cy="954107"/>
          </a:xfrm>
          <a:prstGeom prst="rect">
            <a:avLst/>
          </a:prstGeom>
        </p:spPr>
        <p:txBody>
          <a:bodyPr>
            <a:spAutoFit/>
          </a:bodyPr>
          <a:lstStyle/>
          <a:p>
            <a:r>
              <a:rPr lang="en-US" sz="1400" dirty="0">
                <a:latin typeface="Calibri" charset="0"/>
                <a:ea typeface="DengXian" charset="-122"/>
                <a:cs typeface="Times New Roman" charset="0"/>
              </a:rPr>
              <a:t>check odd palindrome and even palindrome at each </a:t>
            </a:r>
            <a:r>
              <a:rPr lang="en-US" sz="1400" dirty="0" smtClean="0">
                <a:latin typeface="Calibri" charset="0"/>
                <a:ea typeface="DengXian" charset="-122"/>
                <a:cs typeface="Times New Roman" charset="0"/>
              </a:rPr>
              <a:t>position, </a:t>
            </a:r>
            <a:r>
              <a:rPr lang="en-US" sz="1400" dirty="0" err="1" smtClean="0">
                <a:latin typeface="Calibri" charset="0"/>
                <a:ea typeface="DengXian" charset="-122"/>
                <a:cs typeface="Times New Roman" charset="0"/>
              </a:rPr>
              <a:t>e.g</a:t>
            </a:r>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aaa</a:t>
            </a:r>
            <a:endParaRPr lang="en-US" sz="1400" dirty="0">
              <a:latin typeface="Calibri" charset="0"/>
              <a:ea typeface="DengXian" charset="-122"/>
              <a:cs typeface="Times New Roman" charset="0"/>
            </a:endParaRP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=0   odd: a  even aa</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=1   odd: a, </a:t>
            </a:r>
            <a:r>
              <a:rPr lang="en-US" sz="1400" dirty="0" err="1">
                <a:latin typeface="Calibri" charset="0"/>
                <a:ea typeface="DengXian" charset="-122"/>
                <a:cs typeface="Times New Roman" charset="0"/>
              </a:rPr>
              <a:t>aaa</a:t>
            </a:r>
            <a:r>
              <a:rPr lang="en-US" sz="1400" dirty="0">
                <a:latin typeface="Calibri" charset="0"/>
                <a:ea typeface="DengXian" charset="-122"/>
                <a:cs typeface="Times New Roman" charset="0"/>
              </a:rPr>
              <a:t>  even aa</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=2   odd: a, even: no</a:t>
            </a:r>
            <a:endParaRPr lang="en-US" sz="1400" dirty="0">
              <a:effectLst/>
              <a:latin typeface="Calibri" charset="0"/>
              <a:ea typeface="DengXian" charset="-122"/>
              <a:cs typeface="Times New Roman" charset="0"/>
            </a:endParaRPr>
          </a:p>
        </p:txBody>
      </p:sp>
      <p:sp>
        <p:nvSpPr>
          <p:cNvPr id="11" name="Rectangle 10"/>
          <p:cNvSpPr/>
          <p:nvPr/>
        </p:nvSpPr>
        <p:spPr>
          <a:xfrm>
            <a:off x="7414161" y="2469670"/>
            <a:ext cx="6096000" cy="4478149"/>
          </a:xfrm>
          <a:prstGeom prst="rect">
            <a:avLst/>
          </a:prstGeom>
        </p:spPr>
        <p:txBody>
          <a:bodyPr>
            <a:spAutoFit/>
          </a:bodyPr>
          <a:lstStyle/>
          <a:p>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countSubstrings</a:t>
            </a:r>
            <a:r>
              <a:rPr lang="en-US" sz="1500" dirty="0">
                <a:solidFill>
                  <a:schemeClr val="accent1">
                    <a:lumMod val="75000"/>
                  </a:schemeClr>
                </a:solidFill>
                <a:latin typeface="Calibri" charset="0"/>
                <a:ea typeface="DengXian" charset="-122"/>
                <a:cs typeface="Times New Roman" charset="0"/>
              </a:rPr>
              <a:t> = function(s)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count = 0;</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a:t>
            </a:r>
            <a:r>
              <a:rPr lang="en-US" sz="1500" dirty="0" err="1">
                <a:solidFill>
                  <a:schemeClr val="accent1">
                    <a:lumMod val="75000"/>
                  </a:schemeClr>
                </a:solidFill>
                <a:latin typeface="Calibri" charset="0"/>
                <a:ea typeface="DengXian" charset="-122"/>
                <a:cs typeface="Times New Roman" charset="0"/>
              </a:rPr>
              <a:t>s.length</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count += </a:t>
            </a:r>
            <a:r>
              <a:rPr lang="en-US" sz="1500" dirty="0" err="1">
                <a:solidFill>
                  <a:schemeClr val="accent1">
                    <a:lumMod val="75000"/>
                  </a:schemeClr>
                </a:solidFill>
                <a:latin typeface="Calibri" charset="0"/>
                <a:ea typeface="DengXian" charset="-122"/>
                <a:cs typeface="Times New Roman" charset="0"/>
              </a:rPr>
              <a:t>countPalindrome</a:t>
            </a:r>
            <a:r>
              <a:rPr lang="en-US" sz="1500" dirty="0">
                <a:solidFill>
                  <a:schemeClr val="accent1">
                    <a:lumMod val="75000"/>
                  </a:schemeClr>
                </a:solidFill>
                <a:latin typeface="Calibri" charset="0"/>
                <a:ea typeface="DengXian" charset="-122"/>
                <a:cs typeface="Times New Roman" charset="0"/>
              </a:rPr>
              <a:t>(s,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count += </a:t>
            </a:r>
            <a:r>
              <a:rPr lang="en-US" sz="1500" dirty="0" err="1">
                <a:solidFill>
                  <a:schemeClr val="accent1">
                    <a:lumMod val="75000"/>
                  </a:schemeClr>
                </a:solidFill>
                <a:latin typeface="Calibri" charset="0"/>
                <a:ea typeface="DengXian" charset="-122"/>
                <a:cs typeface="Times New Roman" charset="0"/>
              </a:rPr>
              <a:t>countPalindrome</a:t>
            </a:r>
            <a:r>
              <a:rPr lang="en-US" sz="1500" dirty="0">
                <a:solidFill>
                  <a:schemeClr val="accent1">
                    <a:lumMod val="75000"/>
                  </a:schemeClr>
                </a:solidFill>
                <a:latin typeface="Calibri" charset="0"/>
                <a:ea typeface="DengXian" charset="-122"/>
                <a:cs typeface="Times New Roman" charset="0"/>
              </a:rPr>
              <a:t>(s,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i+1);</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return count;</a:t>
            </a:r>
          </a:p>
          <a:p>
            <a:r>
              <a:rPr lang="en-US" sz="1500" dirty="0">
                <a:solidFill>
                  <a:schemeClr val="accent1">
                    <a:lumMod val="75000"/>
                  </a:schemeClr>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a:t>
            </a:r>
          </a:p>
          <a:p>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countPalindrome</a:t>
            </a:r>
            <a:r>
              <a:rPr lang="en-US" sz="1500" dirty="0">
                <a:solidFill>
                  <a:schemeClr val="accent1">
                    <a:lumMod val="75000"/>
                  </a:schemeClr>
                </a:solidFill>
                <a:latin typeface="Calibri" charset="0"/>
                <a:ea typeface="DengXian" charset="-122"/>
                <a:cs typeface="Times New Roman" charset="0"/>
              </a:rPr>
              <a:t> = function(s, start, end)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count = 0</a:t>
            </a:r>
          </a:p>
          <a:p>
            <a:r>
              <a:rPr lang="en-US" sz="1500" dirty="0">
                <a:solidFill>
                  <a:schemeClr val="accent1">
                    <a:lumMod val="75000"/>
                  </a:schemeClr>
                </a:solidFill>
                <a:latin typeface="Calibri" charset="0"/>
                <a:ea typeface="DengXian" charset="-122"/>
                <a:cs typeface="Times New Roman" charset="0"/>
              </a:rPr>
              <a:t>    while(true) {</a:t>
            </a:r>
          </a:p>
          <a:p>
            <a:r>
              <a:rPr lang="en-US" sz="1500" dirty="0">
                <a:solidFill>
                  <a:schemeClr val="accent1">
                    <a:lumMod val="75000"/>
                  </a:schemeClr>
                </a:solidFill>
                <a:latin typeface="Calibri" charset="0"/>
                <a:ea typeface="DengXian" charset="-122"/>
                <a:cs typeface="Times New Roman" charset="0"/>
              </a:rPr>
              <a:t>        if(end&gt;=</a:t>
            </a:r>
            <a:r>
              <a:rPr lang="en-US" sz="1500" dirty="0" err="1">
                <a:solidFill>
                  <a:schemeClr val="accent1">
                    <a:lumMod val="75000"/>
                  </a:schemeClr>
                </a:solidFill>
                <a:latin typeface="Calibri" charset="0"/>
                <a:ea typeface="DengXian" charset="-122"/>
                <a:cs typeface="Times New Roman" charset="0"/>
              </a:rPr>
              <a:t>s.length</a:t>
            </a:r>
            <a:r>
              <a:rPr lang="en-US" sz="1500" dirty="0">
                <a:solidFill>
                  <a:schemeClr val="accent1">
                    <a:lumMod val="75000"/>
                  </a:schemeClr>
                </a:solidFill>
                <a:latin typeface="Calibri" charset="0"/>
                <a:ea typeface="DengXian" charset="-122"/>
                <a:cs typeface="Times New Roman" charset="0"/>
              </a:rPr>
              <a:t> || start &lt;0 || s[start] !== s[end]) break;</a:t>
            </a:r>
          </a:p>
          <a:p>
            <a:r>
              <a:rPr lang="en-US" sz="1500" dirty="0">
                <a:solidFill>
                  <a:schemeClr val="accent1">
                    <a:lumMod val="75000"/>
                  </a:schemeClr>
                </a:solidFill>
                <a:latin typeface="Calibri" charset="0"/>
                <a:ea typeface="DengXian" charset="-122"/>
                <a:cs typeface="Times New Roman" charset="0"/>
              </a:rPr>
              <a:t>        start--;</a:t>
            </a:r>
          </a:p>
          <a:p>
            <a:r>
              <a:rPr lang="en-US" sz="1500" dirty="0">
                <a:solidFill>
                  <a:schemeClr val="accent1">
                    <a:lumMod val="75000"/>
                  </a:schemeClr>
                </a:solidFill>
                <a:latin typeface="Calibri" charset="0"/>
                <a:ea typeface="DengXian" charset="-122"/>
                <a:cs typeface="Times New Roman" charset="0"/>
              </a:rPr>
              <a:t>        end++;</a:t>
            </a:r>
          </a:p>
          <a:p>
            <a:r>
              <a:rPr lang="en-US" sz="1500" dirty="0">
                <a:solidFill>
                  <a:schemeClr val="accent1">
                    <a:lumMod val="75000"/>
                  </a:schemeClr>
                </a:solidFill>
                <a:latin typeface="Calibri" charset="0"/>
                <a:ea typeface="DengXian" charset="-122"/>
                <a:cs typeface="Times New Roman" charset="0"/>
              </a:rPr>
              <a:t>        count++;</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return count;</a:t>
            </a:r>
          </a:p>
          <a:p>
            <a:r>
              <a:rPr lang="en-US" sz="1500" dirty="0">
                <a:solidFill>
                  <a:schemeClr val="accent1">
                    <a:lumMod val="75000"/>
                  </a:schemeClr>
                </a:solidFill>
                <a:latin typeface="Calibri" charset="0"/>
                <a:ea typeface="DengXian" charset="-122"/>
                <a:cs typeface="Times New Roman" charset="0"/>
              </a:rPr>
              <a:t>};</a:t>
            </a:r>
            <a:endParaRPr lang="en-US" sz="15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446079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5966</TotalTime>
  <Words>8129</Words>
  <Application>Microsoft Macintosh PowerPoint</Application>
  <PresentationFormat>Widescreen</PresentationFormat>
  <Paragraphs>1200</Paragraphs>
  <Slides>34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Calibri Light</vt:lpstr>
      <vt:lpstr>DengXian</vt:lpstr>
      <vt:lpstr>Helvetica Neue</vt:lpstr>
      <vt:lpstr>Mangal</vt:lpstr>
      <vt:lpstr>Times New Roman</vt:lpstr>
      <vt:lpstr>Arial</vt:lpstr>
      <vt:lpstr>Office Theme</vt:lpstr>
      <vt:lpstr>DFS</vt:lpstr>
      <vt:lpstr>PowerPoint Presentation</vt:lpstr>
      <vt:lpstr>Target Sum</vt:lpstr>
      <vt:lpstr>Nested List Weight Sum</vt:lpstr>
      <vt:lpstr>Generate Parentheses</vt:lpstr>
      <vt:lpstr>Scramble Strings</vt:lpstr>
      <vt:lpstr>Combination/Subset problem</vt:lpstr>
      <vt:lpstr>Subset</vt:lpstr>
      <vt:lpstr>Subset</vt:lpstr>
      <vt:lpstr>Combination Sum Series</vt:lpstr>
      <vt:lpstr>Increasing subsequence                                                        Factor Combinations</vt:lpstr>
      <vt:lpstr>Split Array With Same Average</vt:lpstr>
      <vt:lpstr>Crack the safe</vt:lpstr>
      <vt:lpstr>Letter Combinations of a Phone Number</vt:lpstr>
      <vt:lpstr>Given a collection of numbers that might contain duplicates, return all possible unique permutations. Input: [1,1,2] Output: [ [1,1,2], [1,2,1], [2,1,1] ]</vt:lpstr>
      <vt:lpstr>Matchsticks to Square</vt:lpstr>
      <vt:lpstr>Partition to K equal subsets</vt:lpstr>
      <vt:lpstr>Restore IP address</vt:lpstr>
      <vt:lpstr>N queens</vt:lpstr>
      <vt:lpstr>Graph</vt:lpstr>
      <vt:lpstr>Max Area of Island</vt:lpstr>
      <vt:lpstr>Number of Distinct Islands</vt:lpstr>
      <vt:lpstr>Word search</vt:lpstr>
      <vt:lpstr>Pacific Atlantic Water Flow</vt:lpstr>
      <vt:lpstr>01 Matrix</vt:lpstr>
      <vt:lpstr>329. Longest Increasing Path in a Matrix</vt:lpstr>
      <vt:lpstr>827 Making A Large Island</vt:lpstr>
      <vt:lpstr>529 Minesweeper</vt:lpstr>
      <vt:lpstr>Detect cycle in graph  -  Find eventual safe states</vt:lpstr>
      <vt:lpstr>Shortest path from single source</vt:lpstr>
      <vt:lpstr>Shortest path from single source</vt:lpstr>
      <vt:lpstr>Shortest path from single source</vt:lpstr>
      <vt:lpstr>Shortest path from single source</vt:lpstr>
      <vt:lpstr>hard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Fannie Yang</dc:creator>
  <cp:lastModifiedBy>Fannie Yang</cp:lastModifiedBy>
  <cp:revision>119</cp:revision>
  <cp:lastPrinted>2018-06-11T21:15:51Z</cp:lastPrinted>
  <dcterms:created xsi:type="dcterms:W3CDTF">2018-06-08T04:31:12Z</dcterms:created>
  <dcterms:modified xsi:type="dcterms:W3CDTF">2018-07-07T21:49:48Z</dcterms:modified>
</cp:coreProperties>
</file>